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2"/>
  </p:notesMasterIdLst>
  <p:handoutMasterIdLst>
    <p:handoutMasterId r:id="rId53"/>
  </p:handoutMasterIdLst>
  <p:sldIdLst>
    <p:sldId id="442" r:id="rId2"/>
    <p:sldId id="443" r:id="rId3"/>
    <p:sldId id="402" r:id="rId4"/>
    <p:sldId id="347" r:id="rId5"/>
    <p:sldId id="346" r:id="rId6"/>
    <p:sldId id="348" r:id="rId7"/>
    <p:sldId id="349" r:id="rId8"/>
    <p:sldId id="450" r:id="rId9"/>
    <p:sldId id="441" r:id="rId10"/>
    <p:sldId id="350" r:id="rId11"/>
    <p:sldId id="351" r:id="rId12"/>
    <p:sldId id="352" r:id="rId13"/>
    <p:sldId id="353" r:id="rId14"/>
    <p:sldId id="453" r:id="rId15"/>
    <p:sldId id="456" r:id="rId16"/>
    <p:sldId id="354" r:id="rId17"/>
    <p:sldId id="355" r:id="rId18"/>
    <p:sldId id="397" r:id="rId19"/>
    <p:sldId id="370" r:id="rId20"/>
    <p:sldId id="454" r:id="rId21"/>
    <p:sldId id="372" r:id="rId22"/>
    <p:sldId id="455" r:id="rId23"/>
    <p:sldId id="356" r:id="rId24"/>
    <p:sldId id="357" r:id="rId25"/>
    <p:sldId id="358" r:id="rId26"/>
    <p:sldId id="426" r:id="rId27"/>
    <p:sldId id="427" r:id="rId28"/>
    <p:sldId id="360" r:id="rId29"/>
    <p:sldId id="361" r:id="rId30"/>
    <p:sldId id="362" r:id="rId31"/>
    <p:sldId id="363" r:id="rId32"/>
    <p:sldId id="364" r:id="rId33"/>
    <p:sldId id="365" r:id="rId34"/>
    <p:sldId id="366" r:id="rId35"/>
    <p:sldId id="411" r:id="rId36"/>
    <p:sldId id="367" r:id="rId37"/>
    <p:sldId id="412" r:id="rId38"/>
    <p:sldId id="413" r:id="rId39"/>
    <p:sldId id="414" r:id="rId40"/>
    <p:sldId id="415" r:id="rId41"/>
    <p:sldId id="368" r:id="rId42"/>
    <p:sldId id="369" r:id="rId43"/>
    <p:sldId id="416" r:id="rId44"/>
    <p:sldId id="431" r:id="rId45"/>
    <p:sldId id="432" r:id="rId46"/>
    <p:sldId id="417" r:id="rId47"/>
    <p:sldId id="418" r:id="rId48"/>
    <p:sldId id="433" r:id="rId49"/>
    <p:sldId id="449" r:id="rId50"/>
    <p:sldId id="440" r:id="rId5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2787"/>
    <p:restoredTop sz="83743" autoAdjust="0"/>
  </p:normalViewPr>
  <p:slideViewPr>
    <p:cSldViewPr>
      <p:cViewPr varScale="1">
        <p:scale>
          <a:sx n="43" d="100"/>
          <a:sy n="43" d="100"/>
        </p:scale>
        <p:origin x="1661"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5</a:t>
            </a:r>
          </a:p>
          <a:p>
            <a:pPr algn="ctr"/>
            <a:r>
              <a:rPr lang="es-MX" b="1">
                <a:latin typeface="Verdana" pitchFamily="34" charset="0"/>
              </a:rPr>
              <a:t>3-0-4 Tecbared-Introcom-05-2023-1</a:t>
            </a:r>
            <a:r>
              <a:rPr lang="es-MX" b="1" dirty="0">
                <a:latin typeface="Verdana" pitchFamily="34" charset="0"/>
              </a:rPr>
              <a:t>.pptx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BA911FC-DC36-43E3-98E9-46E19D3BD3C5}" type="slidenum">
              <a:rPr lang="es-ES_tradnl" smtClean="0"/>
              <a:pPr/>
              <a:t>10</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2FC6A0A-5607-4D2E-9257-1C8EACAF084F}" type="slidenum">
              <a:rPr lang="es-ES_tradnl" smtClean="0"/>
              <a:pPr/>
              <a:t>11</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246B054-38F3-47CA-A175-016112C8B721}" type="slidenum">
              <a:rPr lang="es-ES_tradnl" smtClean="0"/>
              <a:pPr/>
              <a:t>12</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13</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14</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272164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15</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380064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8F69D10-CC4F-4274-9FFA-71A68E18E382}" type="slidenum">
              <a:rPr lang="es-ES_tradnl" smtClean="0"/>
              <a:pPr/>
              <a:t>16</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2240F18-D9DD-4E8F-B8D7-F089CF6CA00A}" type="slidenum">
              <a:rPr lang="es-ES_tradnl" smtClean="0"/>
              <a:pPr/>
              <a:t>17</a:t>
            </a:fld>
            <a:endParaRPr lang="es-ES_tradn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231A760-2BCA-409F-A405-4BF92A148E62}" type="slidenum">
              <a:rPr lang="es-ES_tradnl" smtClean="0"/>
              <a:pPr/>
              <a:t>18</a:t>
            </a:fld>
            <a:endParaRPr lang="es-ES_tradn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851437CB-8738-446C-91C2-E7706E1B35AE}" type="slidenum">
              <a:rPr lang="es-ES_tradnl" smtClean="0"/>
              <a:pPr/>
              <a:t>19</a:t>
            </a:fld>
            <a:endParaRPr lang="es-ES_tradnl"/>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20</a:t>
            </a:fld>
            <a:endParaRPr lang="es-ES_tradnl"/>
          </a:p>
        </p:txBody>
      </p:sp>
    </p:spTree>
    <p:extLst>
      <p:ext uri="{BB962C8B-B14F-4D97-AF65-F5344CB8AC3E}">
        <p14:creationId xmlns:p14="http://schemas.microsoft.com/office/powerpoint/2010/main" val="74937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282A49BE-0EE0-4C65-A010-B795348E8C39}" type="slidenum">
              <a:rPr lang="es-ES_tradnl" smtClean="0"/>
              <a:pPr/>
              <a:t>21</a:t>
            </a:fld>
            <a:endParaRPr lang="es-ES_tradnl"/>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6FD0C78-5553-44F6-8EA9-EBB7E7361F7D}" type="slidenum">
              <a:rPr lang="es-ES_tradnl" smtClean="0"/>
              <a:pPr/>
              <a:t>23</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22939BA-B8ED-41DE-B4D3-EE646AF20D66}" type="slidenum">
              <a:rPr lang="es-ES_tradnl" smtClean="0"/>
              <a:pPr/>
              <a:t>24</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0C70245-70CD-4ABE-AE60-24D1160F952A}" type="slidenum">
              <a:rPr lang="es-ES_tradnl" smtClean="0"/>
              <a:pPr/>
              <a:t>25</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43FEA80F-7D01-4B86-8202-1BF702A76B27}" type="slidenum">
              <a:rPr lang="es-ES_tradnl" smtClean="0"/>
              <a:pPr/>
              <a:t>26</a:t>
            </a:fld>
            <a:endParaRPr lang="es-ES_tradnl"/>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B356D37-3540-4275-B92F-76F2E78D679C}" type="slidenum">
              <a:rPr lang="es-ES_tradnl" smtClean="0"/>
              <a:pPr/>
              <a:t>27</a:t>
            </a:fld>
            <a:endParaRPr lang="es-ES_tradnl"/>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B27170E-5247-4191-9ED7-CE780CFB1BBD}" type="slidenum">
              <a:rPr lang="es-ES_tradnl" smtClean="0"/>
              <a:pPr/>
              <a:t>28</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90C6452-76BE-4D33-B447-0700CC3EB48A}" type="slidenum">
              <a:rPr lang="es-ES_tradnl" smtClean="0"/>
              <a:pPr/>
              <a:t>29</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E5A8830A-9C3C-4DB4-B362-31818A6B0DA7}" type="slidenum">
              <a:rPr lang="es-ES_tradnl" smtClean="0"/>
              <a:pPr/>
              <a:t>30</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5</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1A534A0-75C8-4408-9EA7-B98F63B339D4}" type="slidenum">
              <a:rPr lang="es-ES_tradnl" smtClean="0"/>
              <a:pPr/>
              <a:t>31</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2670872-D95F-4432-BBA0-94D28BBF691A}" type="slidenum">
              <a:rPr lang="es-ES_tradnl" smtClean="0"/>
              <a:pPr/>
              <a:t>32</a:t>
            </a:fld>
            <a:endParaRPr lang="es-ES_tradnl"/>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0572F6E-3400-476B-9AA4-383504E141C8}" type="slidenum">
              <a:rPr lang="es-ES_tradnl" smtClean="0"/>
              <a:pPr/>
              <a:t>33</a:t>
            </a:fld>
            <a:endParaRPr lang="es-ES_tradnl"/>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D671072-8935-4AB3-BB1F-961E7886B80C}" type="slidenum">
              <a:rPr lang="es-ES_tradnl" smtClean="0"/>
              <a:pPr/>
              <a:t>34</a:t>
            </a:fld>
            <a:endParaRPr lang="es-ES_tradnl"/>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2540D4B-EE55-4774-B8A6-7D5CEC779C27}" type="slidenum">
              <a:rPr lang="es-ES_tradnl" smtClean="0"/>
              <a:pPr/>
              <a:t>35</a:t>
            </a:fld>
            <a:endParaRPr lang="es-ES_tradnl"/>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1561543-63E4-4870-BAF2-7D7E53D08DA4}" type="slidenum">
              <a:rPr lang="es-ES_tradnl" smtClean="0"/>
              <a:pPr/>
              <a:t>36</a:t>
            </a:fld>
            <a:endParaRPr lang="es-ES_tradnl"/>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9ACE48E-F1C4-43FE-B74C-12DEF8CDF308}" type="slidenum">
              <a:rPr lang="es-ES_tradnl" smtClean="0"/>
              <a:pPr/>
              <a:t>37</a:t>
            </a:fld>
            <a:endParaRPr lang="es-ES_tradnl"/>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2C85A98-D6E4-440B-B6B2-1E6BDECCB0AC}" type="slidenum">
              <a:rPr lang="es-ES_tradnl" smtClean="0"/>
              <a:pPr/>
              <a:t>38</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3E9E5E7A-0009-4636-B17F-863EBAC3DEB3}" type="slidenum">
              <a:rPr lang="es-ES_tradnl" smtClean="0"/>
              <a:pPr/>
              <a:t>39</a:t>
            </a:fld>
            <a:endParaRPr lang="es-ES_tradnl"/>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34B52C3-E236-445F-AAC8-4F8941E86A72}" type="slidenum">
              <a:rPr lang="es-ES_tradnl" smtClean="0"/>
              <a:pPr/>
              <a:t>40</a:t>
            </a:fld>
            <a:endParaRPr lang="es-ES_tradnl"/>
          </a:p>
        </p:txBody>
      </p:sp>
      <p:sp>
        <p:nvSpPr>
          <p:cNvPr id="122883" name="Rectangle 2"/>
          <p:cNvSpPr>
            <a:spLocks noGrp="1" noRot="1" noChangeAspect="1" noChangeArrowheads="1" noTextEdit="1"/>
          </p:cNvSpPr>
          <p:nvPr>
            <p:ph type="sldImg"/>
          </p:nvPr>
        </p:nvSpPr>
        <p:spPr>
          <a:solidFill>
            <a:srgbClr val="FFFFFF"/>
          </a:solidFill>
          <a:ln/>
        </p:spPr>
      </p:sp>
      <p:sp>
        <p:nvSpPr>
          <p:cNvPr id="12288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5CA1CD-CAFE-4915-AF8D-E2136FB100DA}" type="slidenum">
              <a:rPr lang="es-ES_tradnl" smtClean="0"/>
              <a:pPr/>
              <a:t>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95738BFA-E6B6-40EE-88A4-3EDE849F3FF9}" type="slidenum">
              <a:rPr lang="es-ES_tradnl" smtClean="0"/>
              <a:pPr/>
              <a:t>41</a:t>
            </a:fld>
            <a:endParaRPr lang="es-ES_tradnl"/>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75219D9-0C93-4F31-AB10-FDE152E60A1D}" type="slidenum">
              <a:rPr lang="es-ES_tradnl" smtClean="0"/>
              <a:pPr/>
              <a:t>42</a:t>
            </a:fld>
            <a:endParaRPr lang="es-ES_tradnl"/>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8750FF28-F09D-4EA0-804D-79B90B89987B}" type="slidenum">
              <a:rPr lang="es-ES_tradnl" smtClean="0"/>
              <a:pPr/>
              <a:t>43</a:t>
            </a:fld>
            <a:endParaRPr lang="es-ES_tradnl"/>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3ADC5C1-1FB7-4CBA-BE4B-FEF9E30712E1}" type="slidenum">
              <a:rPr lang="es-ES_tradnl" smtClean="0"/>
              <a:pPr/>
              <a:t>46</a:t>
            </a:fld>
            <a:endParaRPr lang="es-ES_tradnl"/>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A1E6D29F-1B94-4A6E-8EA3-E93F2F4D71AB}" type="slidenum">
              <a:rPr lang="es-ES_tradnl" smtClean="0"/>
              <a:pPr/>
              <a:t>47</a:t>
            </a:fld>
            <a:endParaRPr lang="es-ES_tradnl"/>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p:txBody>
          <a:bodyPr>
            <a:normAutofit fontScale="40000" lnSpcReduction="20000"/>
          </a:bodyPr>
          <a:lstStyle/>
          <a:p>
            <a:pPr>
              <a:defRPr/>
            </a:pPr>
            <a:r>
              <a:rPr lang="es-ES" b="1" dirty="0"/>
              <a:t>Atenuación por absorción atmosférica </a:t>
            </a:r>
            <a:endParaRPr lang="es-ES" dirty="0"/>
          </a:p>
          <a:p>
            <a:pPr>
              <a:defRPr/>
            </a:pPr>
            <a:r>
              <a:rPr lang="es-ES" dirty="0"/>
              <a:t>La atmosfera produce atenuación en la señal que la está atravesando. Esto se debe fundamentalmente a la presencia de vapor de agua, oxígeno y dióxido de carbono. La atenuación debida a la atmósfera es función del ángulo de elevación. Normalmente se puede obtener de una gráfica el valor de atenuación correspondiente a un ángulo de elevación de 90°.</a:t>
            </a:r>
          </a:p>
          <a:p>
            <a:pPr>
              <a:defRPr/>
            </a:pPr>
            <a:r>
              <a:rPr lang="es-ES" dirty="0"/>
              <a:t> </a:t>
            </a:r>
          </a:p>
          <a:p>
            <a:pPr>
              <a:defRPr/>
            </a:pPr>
            <a:r>
              <a:rPr lang="es-ES" b="1" dirty="0"/>
              <a:t>Atenuación por lluvia </a:t>
            </a:r>
            <a:endParaRPr lang="es-ES" dirty="0"/>
          </a:p>
          <a:p>
            <a:pPr>
              <a:defRPr/>
            </a:pPr>
            <a:r>
              <a:rPr lang="es-ES" dirty="0"/>
              <a:t> Cuando llueve sobre la zona donde está instalada una estación terrena, las señales portadoras son atenuadas conforme se propagan a través de la región del aire en donde esté lloviendo. La distancia total de las señales que viajan a través de la lluvia dependen de la altura de las nubes con relación al piso y del ángulo de elevación  de la antena de la estación. </a:t>
            </a:r>
          </a:p>
          <a:p>
            <a:pPr>
              <a:defRPr/>
            </a:pPr>
            <a:r>
              <a:rPr lang="es-ES" dirty="0"/>
              <a:t>Actualmente se puede saber con bastante precisión qué tanto se atenúa una señal por efecto de la lluvia, en función de la frecuencia de la señal y de la intensidad de la lluvia medida en milímetros sobre hora (mm/h). Las gotas de lluvia absorben energía al ser calentadas por las señales de microondas, y conforme la longitud de onda se hace comparable con el tamaño de las gotas el efecto es más severo, causando mayor atenuación en la banda </a:t>
            </a:r>
            <a:r>
              <a:rPr lang="es-ES" dirty="0" err="1"/>
              <a:t>Ka</a:t>
            </a:r>
            <a:r>
              <a:rPr lang="es-ES" dirty="0"/>
              <a:t> </a:t>
            </a:r>
            <a:br>
              <a:rPr lang="es-ES" dirty="0"/>
            </a:br>
            <a:r>
              <a:rPr lang="es-ES" dirty="0"/>
              <a:t>( = 1 cm) que en la banda </a:t>
            </a:r>
            <a:r>
              <a:rPr lang="es-ES" dirty="0" err="1"/>
              <a:t>Ku</a:t>
            </a:r>
            <a:r>
              <a:rPr lang="es-ES" dirty="0"/>
              <a:t> ( = 2 cm) o en la C ( = 5 cm). Además, una parte de la energía de la señal se dispersa al chocar ésta con las gotas de lluvia. </a:t>
            </a:r>
          </a:p>
          <a:p>
            <a:pPr>
              <a:defRPr/>
            </a:pPr>
            <a:r>
              <a:rPr lang="es-ES" dirty="0"/>
              <a:t> Como la lluvia no es permanente, para el diseño del enlace satelital resulta de interés el porcentaje de tiempo total en el que cierto valor especificado de mm/h es excedido (normalmente se toma como tiempo de referencia 1 año). Por ejemplo, decir que un cálculo de enlace ha sido diseñado considerando una intensidad o tasa de lluvia de 0,01%, significa que cuando llueva, la intensidad será mayor que la tomada como referencia en esa zona durante 0,01% del año, o sea, durante 53 minutos. </a:t>
            </a:r>
          </a:p>
          <a:p>
            <a:pPr>
              <a:defRPr/>
            </a:pPr>
            <a:r>
              <a:rPr lang="es-ES" dirty="0"/>
              <a:t> </a:t>
            </a:r>
          </a:p>
          <a:p>
            <a:pPr>
              <a:defRPr/>
            </a:pPr>
            <a:r>
              <a:rPr lang="es-ES" b="1" dirty="0"/>
              <a:t>Distorsión de retardo</a:t>
            </a:r>
            <a:endParaRPr lang="es-ES" dirty="0"/>
          </a:p>
          <a:p>
            <a:pPr>
              <a:defRPr/>
            </a:pPr>
            <a:r>
              <a:rPr lang="es-ES" dirty="0"/>
              <a:t>	La distorsión de retardo es un fenómeno particular de los medios guiados. Esta distorsión está causada por la velocidad de propagación de la señal en el medio varía con la frecuencia. Para una señal de banda limitada, la velocidad tiende a ser mayor cerca de la frecuencia central y disminuye al acercarse a los extremos de la banda. Por lo tanto, las distintas componentes en frecuencia de la señal llegarán al receptor en instantes diferentes de tiempo, dando lugar a desplazamientos en fase entre las diferentes frecuencias. </a:t>
            </a:r>
          </a:p>
          <a:p>
            <a:pPr>
              <a:defRPr/>
            </a:pPr>
            <a:r>
              <a:rPr lang="es-ES" dirty="0"/>
              <a:t>	En el caso de los medios no guiados, como las transmisiones satelitales, el problema se da con la distancia existente entre el emisor y el receptor. Por lo general para son de unos pocos segundos para lo cual se utiliza una cola, donde se almacenan los paquetes de datos.</a:t>
            </a:r>
          </a:p>
          <a:p>
            <a:pPr>
              <a:defRPr/>
            </a:pPr>
            <a:r>
              <a:rPr lang="es-ES" b="1" dirty="0"/>
              <a:t>Ruido </a:t>
            </a:r>
            <a:endParaRPr lang="es-ES" dirty="0"/>
          </a:p>
          <a:p>
            <a:pPr>
              <a:defRPr/>
            </a:pPr>
            <a:r>
              <a:rPr lang="es-ES" dirty="0"/>
              <a:t>	El ruido es aquella energía no deseada de fuentes distintas del transmisor. En cualquier dato transmitido, la señal recibida consistirá en la señal transmitida modificada, debido a las distorsiones introducidas por el sistema de transmisión, además de señales no deseadas que se insertarán en algún punto entre el emisor y el receptor. A estas últimas señales no deseadas se les denomina ruido. El ruido es el factor de mayor importancia a la hora de limitar las prestaciones de un sistema de comunicación.</a:t>
            </a:r>
          </a:p>
          <a:p>
            <a:pPr>
              <a:defRPr/>
            </a:pPr>
            <a:r>
              <a:rPr lang="es-AR" dirty="0"/>
              <a:t>	El ruido térmico es función de la temperatura</a:t>
            </a:r>
            <a:r>
              <a:rPr lang="es-AR" b="1" dirty="0"/>
              <a:t> y </a:t>
            </a:r>
            <a:r>
              <a:rPr lang="es-AR" dirty="0"/>
              <a:t>se debe a la agitación térmica de los electrones. Está presente en todos los dispositivos electrónicos y medios de transmisión y por lo tanto también en los sistemas satelitales. </a:t>
            </a:r>
            <a:endParaRPr lang="es-ES" dirty="0"/>
          </a:p>
          <a:p>
            <a:pPr>
              <a:defRPr/>
            </a:pPr>
            <a:r>
              <a:rPr lang="es-AR" dirty="0"/>
              <a:t>	</a:t>
            </a:r>
            <a:endParaRPr lang="es-ES" dirty="0"/>
          </a:p>
          <a:p>
            <a:pPr>
              <a:defRPr/>
            </a:pPr>
            <a:r>
              <a:rPr lang="es-AR" dirty="0"/>
              <a:t>	El ruido de ínter modulación se produce cuando señales de distintas frecuencias comparten el mismo medio de transmisión o cuando </a:t>
            </a:r>
            <a:r>
              <a:rPr lang="es-AR" dirty="0" err="1"/>
              <a:t>cuando</a:t>
            </a:r>
            <a:r>
              <a:rPr lang="es-AR" dirty="0"/>
              <a:t> hay alguna no linealidad en el transmisor, receptor, o en el sistema de transmisión. El efecto del ruido de ínter modulación es la aparición de señales a frecuencias que sean suma o diferencia de las dos frecuencias originales, o múltiplos de éstas. </a:t>
            </a:r>
            <a:endParaRPr lang="es-ES" dirty="0"/>
          </a:p>
          <a:p>
            <a:pPr>
              <a:defRPr/>
            </a:pPr>
            <a:r>
              <a:rPr lang="es-AR" dirty="0"/>
              <a:t> </a:t>
            </a:r>
            <a:endParaRPr lang="es-ES" dirty="0"/>
          </a:p>
          <a:p>
            <a:pPr>
              <a:defRPr/>
            </a:pPr>
            <a:r>
              <a:rPr lang="es-AR" dirty="0"/>
              <a:t>	La diafonía</a:t>
            </a:r>
            <a:r>
              <a:rPr lang="es-AR" b="1" dirty="0"/>
              <a:t> </a:t>
            </a:r>
            <a:r>
              <a:rPr lang="es-AR" dirty="0"/>
              <a:t>se trata en realidad de un acoplamiento no deseado entre las líneas que transportan las señales. Esto puede ocurrir cuando las señales no deseadas se captan en las antenas de microondas; aunque éstas se caracterizan por ser altamente direccionales, la energía de las microondas se dispersa durante la transmisión. Normalmente, la diafonía es el mismo orden de magnitud (o inferior) que el ruido térmico. </a:t>
            </a:r>
            <a:endParaRPr lang="es-ES" dirty="0"/>
          </a:p>
          <a:p>
            <a:pPr>
              <a:defRPr/>
            </a:pPr>
            <a:r>
              <a:rPr lang="es-AR" dirty="0"/>
              <a:t> </a:t>
            </a:r>
            <a:endParaRPr lang="es-ES" dirty="0"/>
          </a:p>
          <a:p>
            <a:pPr>
              <a:defRPr/>
            </a:pPr>
            <a:r>
              <a:rPr lang="es-AR" dirty="0"/>
              <a:t>	Los ruidos antes descritos son de magnitud constante y razonablemente predecible. Así pues, es posible idear un sistema de transmisión que les haga frente. </a:t>
            </a:r>
            <a:endParaRPr lang="es-ES" dirty="0"/>
          </a:p>
          <a:p>
            <a:pPr>
              <a:defRPr/>
            </a:pPr>
            <a:r>
              <a:rPr lang="es-AR" dirty="0"/>
              <a:t>	</a:t>
            </a:r>
            <a:endParaRPr lang="es-ES" dirty="0"/>
          </a:p>
          <a:p>
            <a:pPr>
              <a:defRPr/>
            </a:pPr>
            <a:r>
              <a:rPr lang="es-ES" dirty="0"/>
              <a:t>	</a:t>
            </a:r>
            <a:r>
              <a:rPr lang="es-AR" dirty="0"/>
              <a:t>El ruido impulsivo es no continuo y está constituido por pulsos o picos irregulares de corta duración y de amplitud relativamente grande. Se generan por perturbaciones electromagnéticas exteriores producidas por tormentas atmosféricas, o fallos y defectos en los sistemas de comunicación.  Por lo general no tiene mucha trascendencia para los datos analógicos, sin embargo, el ruido impulsivo es una de las fuentes principales de error en la comunicación digital de datos. </a:t>
            </a:r>
            <a:endParaRPr lang="es-ES" dirty="0"/>
          </a:p>
          <a:p>
            <a:pPr>
              <a:defRPr/>
            </a:pPr>
            <a:endParaRPr lang="es-ES" dirty="0"/>
          </a:p>
        </p:txBody>
      </p:sp>
      <p:sp>
        <p:nvSpPr>
          <p:cNvPr id="129028" name="3 Marcador de número de diapositiva"/>
          <p:cNvSpPr>
            <a:spLocks noGrp="1"/>
          </p:cNvSpPr>
          <p:nvPr>
            <p:ph type="sldNum" sz="quarter" idx="5"/>
          </p:nvPr>
        </p:nvSpPr>
        <p:spPr>
          <a:noFill/>
        </p:spPr>
        <p:txBody>
          <a:bodyPr/>
          <a:lstStyle/>
          <a:p>
            <a:fld id="{9480761F-510F-458C-B8D4-7DB771EDB5C6}" type="slidenum">
              <a:rPr lang="es-ES_tradnl" smtClean="0"/>
              <a:pPr/>
              <a:t>48</a:t>
            </a:fld>
            <a:endParaRPr lang="es-ES_trad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882942E-81B6-4294-A85D-E5EA5637085E}" type="slidenum">
              <a:rPr lang="es-ES_tradnl" smtClean="0"/>
              <a:pPr/>
              <a:t>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2CBCE06-E931-4BFB-B790-2D6CF7C8D199}" type="slidenum">
              <a:rPr lang="es-ES_tradnl" smtClean="0"/>
              <a:pPr/>
              <a:t>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8</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s-ES" sz="1200" b="1" i="1" kern="1200" dirty="0">
                <a:solidFill>
                  <a:schemeClr val="tx1"/>
                </a:solidFill>
                <a:latin typeface="Times New Roman" pitchFamily="18" charset="0"/>
                <a:ea typeface="+mn-ea"/>
                <a:cs typeface="+mn-cs"/>
              </a:rPr>
              <a:t>Cable de par trenzado blindado (STP)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Si el cable trenzado se rodea con una malla conductora, se tiene el cable blindado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S</a:t>
            </a:r>
            <a:r>
              <a:rPr lang="es-ES" sz="1200" i="1" kern="1200" dirty="0" err="1">
                <a:solidFill>
                  <a:schemeClr val="tx1"/>
                </a:solidFill>
                <a:latin typeface="Times New Roman" pitchFamily="18" charset="0"/>
                <a:ea typeface="+mn-ea"/>
                <a:cs typeface="+mn-cs"/>
              </a:rPr>
              <a:t>hielded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T</a:t>
            </a:r>
            <a:r>
              <a:rPr lang="es-ES" sz="1200" i="1" kern="1200" dirty="0" err="1">
                <a:solidFill>
                  <a:schemeClr val="tx1"/>
                </a:solidFill>
                <a:latin typeface="Times New Roman" pitchFamily="18" charset="0"/>
                <a:ea typeface="+mn-ea"/>
                <a:cs typeface="+mn-cs"/>
              </a:rPr>
              <a:t>wisted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P</a:t>
            </a:r>
            <a:r>
              <a:rPr lang="es-ES" sz="1200" i="1" kern="1200" dirty="0" err="1">
                <a:solidFill>
                  <a:schemeClr val="tx1"/>
                </a:solidFill>
                <a:latin typeface="Times New Roman" pitchFamily="18" charset="0"/>
                <a:ea typeface="+mn-ea"/>
                <a:cs typeface="+mn-cs"/>
              </a:rPr>
              <a:t>air</a:t>
            </a:r>
            <a:r>
              <a:rPr lang="es-ES" sz="1200" kern="1200" dirty="0">
                <a:solidFill>
                  <a:schemeClr val="tx1"/>
                </a:solidFill>
                <a:latin typeface="Times New Roman" pitchFamily="18" charset="0"/>
                <a:ea typeface="+mn-ea"/>
                <a:cs typeface="+mn-cs"/>
              </a:rPr>
              <a:t>”), con el cual es posible reducir los efectos de interferencia de señales externas. Combina las técnicas de blindaje, cancelación (efecto de los pares trenzados de hilos para limitar la degradación de la señal que causan las interferencias electromagnéticas y de radiofrecuencia) y trenzado de cables.</a:t>
            </a:r>
          </a:p>
          <a:p>
            <a:endParaRPr lang="es-ES" sz="1200" kern="1200" dirty="0">
              <a:solidFill>
                <a:schemeClr val="tx1"/>
              </a:solidFill>
              <a:latin typeface="Times New Roman" pitchFamily="18" charset="0"/>
              <a:ea typeface="+mn-ea"/>
              <a:cs typeface="+mn-cs"/>
            </a:endParaRPr>
          </a:p>
          <a:p>
            <a:r>
              <a:rPr lang="es-ES" sz="1200" b="1" i="1" kern="1200" dirty="0">
                <a:solidFill>
                  <a:schemeClr val="tx1"/>
                </a:solidFill>
                <a:latin typeface="Times New Roman" pitchFamily="18" charset="0"/>
                <a:ea typeface="+mn-ea"/>
                <a:cs typeface="+mn-cs"/>
              </a:rPr>
              <a:t>Cable de par trenzado no blindado (UTP)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En la red LAN, el cable trenzado no blindado (“UTP, </a:t>
            </a:r>
            <a:r>
              <a:rPr lang="es-ES" sz="1200" kern="1200" dirty="0" err="1">
                <a:solidFill>
                  <a:schemeClr val="tx1"/>
                </a:solidFill>
                <a:latin typeface="Times New Roman" pitchFamily="18" charset="0"/>
                <a:ea typeface="+mn-ea"/>
                <a:cs typeface="+mn-cs"/>
              </a:rPr>
              <a:t>Unshielded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Twisted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Pair</a:t>
            </a:r>
            <a:r>
              <a:rPr lang="es-ES" sz="1200" kern="1200" dirty="0">
                <a:solidFill>
                  <a:schemeClr val="tx1"/>
                </a:solidFill>
                <a:latin typeface="Times New Roman" pitchFamily="18" charset="0"/>
                <a:ea typeface="+mn-ea"/>
                <a:cs typeface="+mn-cs"/>
              </a:rPr>
              <a:t>”) se utiliza para conectar la computadora a la red del ámbito respectivo.</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Es un medio de cuatro pares de hilos que se utiliza en diversos tipos de redes. Cada uno de los 8 hilos de cobre individuales del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está revestido de un material aislante. Además, cada par de hilos está trenzado. Al igual que el cable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debe seguir especificaciones precisas con respecto a cuánto trenzado se permite por unidad de longitud del cable.</a:t>
            </a:r>
            <a:endParaRPr lang="es-AR"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dirty="0"/>
          </a:p>
        </p:txBody>
      </p:sp>
    </p:spTree>
    <p:extLst>
      <p:ext uri="{BB962C8B-B14F-4D97-AF65-F5344CB8AC3E}">
        <p14:creationId xmlns:p14="http://schemas.microsoft.com/office/powerpoint/2010/main" val="3726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045B4FC-1991-478C-8267-F79FED7529B8}" type="slidenum">
              <a:rPr lang="es-ES_tradnl" sz="1200"/>
              <a:pPr algn="r"/>
              <a:t>9</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extLst>
      <p:ext uri="{BB962C8B-B14F-4D97-AF65-F5344CB8AC3E}">
        <p14:creationId xmlns:p14="http://schemas.microsoft.com/office/powerpoint/2010/main" val="241854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oleObject" Target="../embeddings/oleObject5.bin"/><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http://www.nahuelsat.com.ar/espaniol/archivos/galeria/Nahuel_1_icon.gi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tiff"/><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png"/><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2023</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81000" y="304800"/>
            <a:ext cx="8458200" cy="7620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Fibra Óptica </a:t>
            </a:r>
          </a:p>
        </p:txBody>
      </p:sp>
      <p:graphicFrame>
        <p:nvGraphicFramePr>
          <p:cNvPr id="2050" name="Object 1024"/>
          <p:cNvGraphicFramePr>
            <a:graphicFrameLocks noChangeAspect="1"/>
          </p:cNvGraphicFramePr>
          <p:nvPr>
            <p:extLst>
              <p:ext uri="{D42A27DB-BD31-4B8C-83A1-F6EECF244321}">
                <p14:modId xmlns:p14="http://schemas.microsoft.com/office/powerpoint/2010/main" val="1263200520"/>
              </p:ext>
            </p:extLst>
          </p:nvPr>
        </p:nvGraphicFramePr>
        <p:xfrm>
          <a:off x="381000" y="1295400"/>
          <a:ext cx="3962400" cy="2466975"/>
        </p:xfrm>
        <a:graphic>
          <a:graphicData uri="http://schemas.openxmlformats.org/presentationml/2006/ole">
            <mc:AlternateContent xmlns:mc="http://schemas.openxmlformats.org/markup-compatibility/2006">
              <mc:Choice xmlns:v="urn:schemas-microsoft-com:vml" Requires="v">
                <p:oleObj name="Imagen de mapa de bits" r:id="rId3" imgW="4933333" imgH="2467319" progId="PBrush">
                  <p:embed/>
                </p:oleObj>
              </mc:Choice>
              <mc:Fallback>
                <p:oleObj name="Imagen de mapa de bits" r:id="rId3" imgW="4933333" imgH="2467319"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3962400" cy="2466975"/>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1" name="Object 1025"/>
          <p:cNvGraphicFramePr>
            <a:graphicFrameLocks noChangeAspect="1"/>
          </p:cNvGraphicFramePr>
          <p:nvPr>
            <p:extLst>
              <p:ext uri="{D42A27DB-BD31-4B8C-83A1-F6EECF244321}">
                <p14:modId xmlns:p14="http://schemas.microsoft.com/office/powerpoint/2010/main" val="547390547"/>
              </p:ext>
            </p:extLst>
          </p:nvPr>
        </p:nvGraphicFramePr>
        <p:xfrm>
          <a:off x="4648200" y="1295400"/>
          <a:ext cx="4191000" cy="2438400"/>
        </p:xfrm>
        <a:graphic>
          <a:graphicData uri="http://schemas.openxmlformats.org/presentationml/2006/ole">
            <mc:AlternateContent xmlns:mc="http://schemas.openxmlformats.org/markup-compatibility/2006">
              <mc:Choice xmlns:v="urn:schemas-microsoft-com:vml" Requires="v">
                <p:oleObj name="Imagen de mapa de bits" r:id="rId5" imgW="4780952" imgH="3428571" progId="PBrush">
                  <p:embed/>
                </p:oleObj>
              </mc:Choice>
              <mc:Fallback>
                <p:oleObj name="Imagen de mapa de bits" r:id="rId5" imgW="4780952" imgH="3428571"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295400"/>
                        <a:ext cx="4191000" cy="24384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2" name="Object 1026"/>
          <p:cNvGraphicFramePr>
            <a:graphicFrameLocks noChangeAspect="1"/>
          </p:cNvGraphicFramePr>
          <p:nvPr>
            <p:extLst>
              <p:ext uri="{D42A27DB-BD31-4B8C-83A1-F6EECF244321}">
                <p14:modId xmlns:p14="http://schemas.microsoft.com/office/powerpoint/2010/main" val="671619804"/>
              </p:ext>
            </p:extLst>
          </p:nvPr>
        </p:nvGraphicFramePr>
        <p:xfrm>
          <a:off x="381000" y="4038600"/>
          <a:ext cx="3962400" cy="2514600"/>
        </p:xfrm>
        <a:graphic>
          <a:graphicData uri="http://schemas.openxmlformats.org/presentationml/2006/ole">
            <mc:AlternateContent xmlns:mc="http://schemas.openxmlformats.org/markup-compatibility/2006">
              <mc:Choice xmlns:v="urn:schemas-microsoft-com:vml" Requires="v">
                <p:oleObj name="Imagen de mapa de bits" r:id="rId7" imgW="4885714" imgH="1924319" progId="PBrush">
                  <p:embed/>
                </p:oleObj>
              </mc:Choice>
              <mc:Fallback>
                <p:oleObj name="Imagen de mapa de bits" r:id="rId7" imgW="4885714" imgH="1924319" progId="PBrush">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4038600"/>
                        <a:ext cx="39624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3" name="Object 1027"/>
          <p:cNvGraphicFramePr>
            <a:graphicFrameLocks noChangeAspect="1"/>
          </p:cNvGraphicFramePr>
          <p:nvPr>
            <p:extLst>
              <p:ext uri="{D42A27DB-BD31-4B8C-83A1-F6EECF244321}">
                <p14:modId xmlns:p14="http://schemas.microsoft.com/office/powerpoint/2010/main" val="2815296584"/>
              </p:ext>
            </p:extLst>
          </p:nvPr>
        </p:nvGraphicFramePr>
        <p:xfrm>
          <a:off x="4648200" y="4038600"/>
          <a:ext cx="4191000" cy="2514600"/>
        </p:xfrm>
        <a:graphic>
          <a:graphicData uri="http://schemas.openxmlformats.org/presentationml/2006/ole">
            <mc:AlternateContent xmlns:mc="http://schemas.openxmlformats.org/markup-compatibility/2006">
              <mc:Choice xmlns:v="urn:schemas-microsoft-com:vml" Requires="v">
                <p:oleObj name="Imagen de mapa de bits" r:id="rId9" imgW="4858428" imgH="2933333" progId="PBrush">
                  <p:embed/>
                </p:oleObj>
              </mc:Choice>
              <mc:Fallback>
                <p:oleObj name="Imagen de mapa de bits" r:id="rId9" imgW="4858428" imgH="2933333" progId="PBrush">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4038600"/>
                        <a:ext cx="41910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219200" y="304800"/>
            <a:ext cx="7924800" cy="762000"/>
          </a:xfrm>
          <a:solidFill>
            <a:schemeClr val="bg1"/>
          </a:solidFill>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 </a:t>
            </a:r>
          </a:p>
        </p:txBody>
      </p:sp>
      <p:pic>
        <p:nvPicPr>
          <p:cNvPr id="25603" name="Picture 3" descr="fo1"/>
          <p:cNvPicPr>
            <a:picLocks noChangeAspect="1" noChangeArrowheads="1"/>
          </p:cNvPicPr>
          <p:nvPr/>
        </p:nvPicPr>
        <p:blipFill>
          <a:blip r:embed="rId3" cstate="print"/>
          <a:srcRect/>
          <a:stretch>
            <a:fillRect/>
          </a:stretch>
        </p:blipFill>
        <p:spPr bwMode="auto">
          <a:xfrm>
            <a:off x="0" y="1219200"/>
            <a:ext cx="9144000" cy="5638800"/>
          </a:xfrm>
          <a:prstGeom prst="rect">
            <a:avLst/>
          </a:prstGeom>
          <a:noFill/>
          <a:ln w="76200">
            <a:solidFill>
              <a:schemeClr val="accent1"/>
            </a:solid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xfrm>
            <a:off x="0" y="0"/>
            <a:ext cx="9144000" cy="14605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CANALES DE TRANSMISION</a:t>
            </a:r>
            <a:br>
              <a:rPr lang="es-ES_tradnl" i="1">
                <a:solidFill>
                  <a:schemeClr val="accent2">
                    <a:lumMod val="75000"/>
                    <a:lumOff val="25000"/>
                  </a:schemeClr>
                </a:solidFill>
                <a:effectLst>
                  <a:outerShdw blurRad="38100" dist="38100" dir="2700000" algn="tl">
                    <a:srgbClr val="000000"/>
                  </a:outerShdw>
                </a:effectLst>
                <a:latin typeface="Tahoma" pitchFamily="34" charset="0"/>
              </a:rPr>
            </a:br>
            <a:r>
              <a:rPr lang="es-ES_tradnl" i="1">
                <a:solidFill>
                  <a:schemeClr val="accent2">
                    <a:lumMod val="75000"/>
                    <a:lumOff val="25000"/>
                  </a:schemeClr>
                </a:solidFill>
                <a:effectLst>
                  <a:outerShdw blurRad="38100" dist="38100" dir="2700000" algn="tl">
                    <a:srgbClr val="000000"/>
                  </a:outerShdw>
                </a:effectLst>
                <a:latin typeface="Tahoma" pitchFamily="34" charset="0"/>
              </a:rPr>
              <a:t>VENTAJAS DE LAS FIBRAS OPTICAS</a:t>
            </a:r>
          </a:p>
        </p:txBody>
      </p:sp>
      <p:sp>
        <p:nvSpPr>
          <p:cNvPr id="26627" name="Freeform 1027"/>
          <p:cNvSpPr>
            <a:spLocks/>
          </p:cNvSpPr>
          <p:nvPr/>
        </p:nvSpPr>
        <p:spPr bwMode="auto">
          <a:xfrm>
            <a:off x="560388" y="1538288"/>
            <a:ext cx="8154987" cy="1587"/>
          </a:xfrm>
          <a:custGeom>
            <a:avLst/>
            <a:gdLst>
              <a:gd name="T0" fmla="*/ 0 w 5564"/>
              <a:gd name="T1" fmla="*/ 0 h 1"/>
              <a:gd name="T2" fmla="*/ 2147483647 w 5564"/>
              <a:gd name="T3" fmla="*/ 0 h 1"/>
              <a:gd name="T4" fmla="*/ 0 60000 65536"/>
              <a:gd name="T5" fmla="*/ 0 60000 65536"/>
              <a:gd name="T6" fmla="*/ 0 w 5564"/>
              <a:gd name="T7" fmla="*/ 0 h 1"/>
              <a:gd name="T8" fmla="*/ 5564 w 5564"/>
              <a:gd name="T9" fmla="*/ 1 h 1"/>
            </a:gdLst>
            <a:ahLst/>
            <a:cxnLst>
              <a:cxn ang="T4">
                <a:pos x="T0" y="T1"/>
              </a:cxn>
              <a:cxn ang="T5">
                <a:pos x="T2" y="T3"/>
              </a:cxn>
            </a:cxnLst>
            <a:rect l="T6" t="T7" r="T8" b="T9"/>
            <a:pathLst>
              <a:path w="5564" h="1">
                <a:moveTo>
                  <a:pt x="0" y="0"/>
                </a:moveTo>
                <a:lnTo>
                  <a:pt x="5563" y="0"/>
                </a:lnTo>
              </a:path>
            </a:pathLst>
          </a:custGeom>
          <a:noFill/>
          <a:ln w="635">
            <a:solidFill>
              <a:srgbClr val="0000FF"/>
            </a:solidFill>
            <a:round/>
            <a:headEnd/>
            <a:tailEnd/>
          </a:ln>
        </p:spPr>
        <p:txBody>
          <a:bodyPr/>
          <a:lstStyle/>
          <a:p>
            <a:endParaRPr lang="es-ES"/>
          </a:p>
        </p:txBody>
      </p:sp>
      <p:sp>
        <p:nvSpPr>
          <p:cNvPr id="125956" name="Rectangle 1028"/>
          <p:cNvSpPr>
            <a:spLocks noGrp="1" noChangeArrowheads="1"/>
          </p:cNvSpPr>
          <p:nvPr>
            <p:ph type="body" idx="1"/>
          </p:nvPr>
        </p:nvSpPr>
        <p:spPr>
          <a:xfrm>
            <a:off x="179512" y="1600200"/>
            <a:ext cx="8784976" cy="4959350"/>
          </a:xfrm>
          <a:solidFill>
            <a:schemeClr val="bg1">
              <a:lumMod val="40000"/>
              <a:lumOff val="60000"/>
            </a:schemeClr>
          </a:solidFill>
          <a:ln w="76200">
            <a:solidFill>
              <a:schemeClr val="bg1">
                <a:lumMod val="50000"/>
              </a:schemeClr>
            </a:solidFill>
          </a:ln>
        </p:spPr>
        <p:txBody>
          <a:bodyPr wrap="none"/>
          <a:lstStyle/>
          <a:p>
            <a:pPr marL="596900" indent="-596900">
              <a:lnSpc>
                <a:spcPct val="91000"/>
              </a:lnSpc>
              <a:spcBef>
                <a:spcPct val="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Inviolabilidad de la información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Eliminación de lazos de Tierra</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descargas Atmosféricas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las interferencias electromagnéticas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Seguridad ?????</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Posibilidad de trabajar a mayor velocidad</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Facilidad de Instalación???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(Capacitación)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Baja Atenuación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827584" y="128326"/>
            <a:ext cx="7630616" cy="13716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Fibra Óptica</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Tipos </a:t>
            </a:r>
          </a:p>
        </p:txBody>
      </p:sp>
      <p:sp>
        <p:nvSpPr>
          <p:cNvPr id="27651" name="Text Box 2051"/>
          <p:cNvSpPr txBox="1">
            <a:spLocks noChangeArrowheads="1"/>
          </p:cNvSpPr>
          <p:nvPr/>
        </p:nvSpPr>
        <p:spPr bwMode="auto">
          <a:xfrm>
            <a:off x="374637" y="2169132"/>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err="1">
                <a:latin typeface="Arial" pitchFamily="34" charset="0"/>
              </a:rPr>
              <a:t>Monomodo</a:t>
            </a:r>
            <a:endParaRPr lang="es-AR" sz="4400" b="1" i="1" dirty="0">
              <a:latin typeface="Arial" pitchFamily="34" charset="0"/>
            </a:endParaRPr>
          </a:p>
        </p:txBody>
      </p:sp>
      <p:sp>
        <p:nvSpPr>
          <p:cNvPr id="6" name="Text Box 2051"/>
          <p:cNvSpPr txBox="1">
            <a:spLocks noChangeArrowheads="1"/>
          </p:cNvSpPr>
          <p:nvPr/>
        </p:nvSpPr>
        <p:spPr bwMode="auto">
          <a:xfrm>
            <a:off x="383348" y="4949279"/>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a:latin typeface="Arial" pitchFamily="34" charset="0"/>
              </a:rPr>
              <a:t>Multimodo</a:t>
            </a:r>
            <a:endParaRPr lang="es-AR" sz="4400" b="1" i="1" dirty="0">
              <a:latin typeface="Arial" pitchFamily="34" charset="0"/>
            </a:endParaRPr>
          </a:p>
        </p:txBody>
      </p:sp>
      <p:pic>
        <p:nvPicPr>
          <p:cNvPr id="2" name="Imagen 1"/>
          <p:cNvPicPr>
            <a:picLocks noChangeAspect="1"/>
          </p:cNvPicPr>
          <p:nvPr/>
        </p:nvPicPr>
        <p:blipFill>
          <a:blip r:embed="rId3"/>
          <a:stretch>
            <a:fillRect/>
          </a:stretch>
        </p:blipFill>
        <p:spPr>
          <a:xfrm>
            <a:off x="4067944" y="1916832"/>
            <a:ext cx="4968552" cy="4752528"/>
          </a:xfrm>
          <a:prstGeom prst="rect">
            <a:avLst/>
          </a:prstGeom>
          <a:ln w="76200">
            <a:solidFill>
              <a:schemeClr val="bg1">
                <a:lumMod val="50000"/>
              </a:schemeClr>
            </a:solidFill>
          </a:ln>
        </p:spPr>
      </p:pic>
      <p:pic>
        <p:nvPicPr>
          <p:cNvPr id="3" name="Imagen 2"/>
          <p:cNvPicPr>
            <a:picLocks noChangeAspect="1"/>
          </p:cNvPicPr>
          <p:nvPr/>
        </p:nvPicPr>
        <p:blipFill>
          <a:blip r:embed="rId4"/>
          <a:stretch>
            <a:fillRect/>
          </a:stretch>
        </p:blipFill>
        <p:spPr>
          <a:xfrm>
            <a:off x="4080356" y="1921605"/>
            <a:ext cx="4956140" cy="4747755"/>
          </a:xfrm>
          <a:prstGeom prst="rect">
            <a:avLst/>
          </a:prstGeom>
          <a:ln w="76200">
            <a:solidFill>
              <a:schemeClr val="bg1">
                <a:lumMod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p:cTn id="7" dur="1000" fill="hold"/>
                                        <p:tgtEl>
                                          <p:spTgt spid="126978"/>
                                        </p:tgtEl>
                                        <p:attrNameLst>
                                          <p:attrName>ppt_w</p:attrName>
                                        </p:attrNameLst>
                                      </p:cBhvr>
                                      <p:tavLst>
                                        <p:tav tm="0">
                                          <p:val>
                                            <p:fltVal val="0"/>
                                          </p:val>
                                        </p:tav>
                                        <p:tav tm="100000">
                                          <p:val>
                                            <p:strVal val="#ppt_w"/>
                                          </p:val>
                                        </p:tav>
                                      </p:tavLst>
                                    </p:anim>
                                    <p:anim calcmode="lin" valueType="num">
                                      <p:cBhvr>
                                        <p:cTn id="8" dur="1000" fill="hold"/>
                                        <p:tgtEl>
                                          <p:spTgt spid="126978"/>
                                        </p:tgtEl>
                                        <p:attrNameLst>
                                          <p:attrName>ppt_h</p:attrName>
                                        </p:attrNameLst>
                                      </p:cBhvr>
                                      <p:tavLst>
                                        <p:tav tm="0">
                                          <p:val>
                                            <p:fltVal val="0"/>
                                          </p:val>
                                        </p:tav>
                                        <p:tav tm="100000">
                                          <p:val>
                                            <p:strVal val="#ppt_h"/>
                                          </p:val>
                                        </p:tav>
                                      </p:tavLst>
                                    </p:anim>
                                    <p:anim calcmode="lin" valueType="num">
                                      <p:cBhvr>
                                        <p:cTn id="9" dur="1000" fill="hold"/>
                                        <p:tgtEl>
                                          <p:spTgt spid="126978"/>
                                        </p:tgtEl>
                                        <p:attrNameLst>
                                          <p:attrName>style.rotation</p:attrName>
                                        </p:attrNameLst>
                                      </p:cBhvr>
                                      <p:tavLst>
                                        <p:tav tm="0">
                                          <p:val>
                                            <p:fltVal val="90"/>
                                          </p:val>
                                        </p:tav>
                                        <p:tav tm="100000">
                                          <p:val>
                                            <p:fltVal val="0"/>
                                          </p:val>
                                        </p:tav>
                                      </p:tavLst>
                                    </p:anim>
                                    <p:animEffect transition="in" filter="fade">
                                      <p:cBhvr>
                                        <p:cTn id="10" dur="1000"/>
                                        <p:tgtEl>
                                          <p:spTgt spid="1269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7651"/>
                                        </p:tgtEl>
                                        <p:attrNameLst>
                                          <p:attrName>style.visibility</p:attrName>
                                        </p:attrNameLst>
                                      </p:cBhvr>
                                      <p:to>
                                        <p:strVal val="visible"/>
                                      </p:to>
                                    </p:set>
                                    <p:anim calcmode="lin" valueType="num">
                                      <p:cBhvr>
                                        <p:cTn id="15" dur="1000" fill="hold"/>
                                        <p:tgtEl>
                                          <p:spTgt spid="27651"/>
                                        </p:tgtEl>
                                        <p:attrNameLst>
                                          <p:attrName>ppt_w</p:attrName>
                                        </p:attrNameLst>
                                      </p:cBhvr>
                                      <p:tavLst>
                                        <p:tav tm="0">
                                          <p:val>
                                            <p:fltVal val="0"/>
                                          </p:val>
                                        </p:tav>
                                        <p:tav tm="100000">
                                          <p:val>
                                            <p:strVal val="#ppt_w"/>
                                          </p:val>
                                        </p:tav>
                                      </p:tavLst>
                                    </p:anim>
                                    <p:anim calcmode="lin" valueType="num">
                                      <p:cBhvr>
                                        <p:cTn id="16" dur="1000" fill="hold"/>
                                        <p:tgtEl>
                                          <p:spTgt spid="27651"/>
                                        </p:tgtEl>
                                        <p:attrNameLst>
                                          <p:attrName>ppt_h</p:attrName>
                                        </p:attrNameLst>
                                      </p:cBhvr>
                                      <p:tavLst>
                                        <p:tav tm="0">
                                          <p:val>
                                            <p:fltVal val="0"/>
                                          </p:val>
                                        </p:tav>
                                        <p:tav tm="100000">
                                          <p:val>
                                            <p:strVal val="#ppt_h"/>
                                          </p:val>
                                        </p:tav>
                                      </p:tavLst>
                                    </p:anim>
                                    <p:anim calcmode="lin" valueType="num">
                                      <p:cBhvr>
                                        <p:cTn id="17" dur="1000" fill="hold"/>
                                        <p:tgtEl>
                                          <p:spTgt spid="27651"/>
                                        </p:tgtEl>
                                        <p:attrNameLst>
                                          <p:attrName>style.rotation</p:attrName>
                                        </p:attrNameLst>
                                      </p:cBhvr>
                                      <p:tavLst>
                                        <p:tav tm="0">
                                          <p:val>
                                            <p:fltVal val="90"/>
                                          </p:val>
                                        </p:tav>
                                        <p:tav tm="100000">
                                          <p:val>
                                            <p:fltVal val="0"/>
                                          </p:val>
                                        </p:tav>
                                      </p:tavLst>
                                    </p:anim>
                                    <p:animEffect transition="in" filter="fade">
                                      <p:cBhvr>
                                        <p:cTn id="18" dur="1000"/>
                                        <p:tgtEl>
                                          <p:spTgt spid="27651"/>
                                        </p:tgtEl>
                                      </p:cBhvr>
                                    </p:animEffect>
                                  </p:childTnLst>
                                </p:cTn>
                              </p:par>
                              <p:par>
                                <p:cTn id="19" presetID="3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27651"/>
                                        </p:tgtEl>
                                        <p:attrNameLst>
                                          <p:attrName>ppt_w</p:attrName>
                                        </p:attrNameLst>
                                      </p:cBhvr>
                                      <p:tavLst>
                                        <p:tav tm="0">
                                          <p:val>
                                            <p:strVal val="ppt_w"/>
                                          </p:val>
                                        </p:tav>
                                        <p:tav tm="100000">
                                          <p:val>
                                            <p:fltVal val="0"/>
                                          </p:val>
                                        </p:tav>
                                      </p:tavLst>
                                    </p:anim>
                                    <p:anim calcmode="lin" valueType="num">
                                      <p:cBhvr>
                                        <p:cTn id="29" dur="500"/>
                                        <p:tgtEl>
                                          <p:spTgt spid="27651"/>
                                        </p:tgtEl>
                                        <p:attrNameLst>
                                          <p:attrName>ppt_h</p:attrName>
                                        </p:attrNameLst>
                                      </p:cBhvr>
                                      <p:tavLst>
                                        <p:tav tm="0">
                                          <p:val>
                                            <p:strVal val="ppt_h"/>
                                          </p:val>
                                        </p:tav>
                                        <p:tav tm="100000">
                                          <p:val>
                                            <p:fltVal val="0"/>
                                          </p:val>
                                        </p:tav>
                                      </p:tavLst>
                                    </p:anim>
                                    <p:animEffect transition="out" filter="fade">
                                      <p:cBhvr>
                                        <p:cTn id="30" dur="500"/>
                                        <p:tgtEl>
                                          <p:spTgt spid="27651"/>
                                        </p:tgtEl>
                                      </p:cBhvr>
                                    </p:animEffect>
                                    <p:set>
                                      <p:cBhvr>
                                        <p:cTn id="31" dur="1" fill="hold">
                                          <p:stCondLst>
                                            <p:cond delay="499"/>
                                          </p:stCondLst>
                                        </p:cTn>
                                        <p:tgtEl>
                                          <p:spTgt spid="27651"/>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2"/>
                                        </p:tgtEl>
                                        <p:attrNameLst>
                                          <p:attrName>ppt_w</p:attrName>
                                        </p:attrNameLst>
                                      </p:cBhvr>
                                      <p:tavLst>
                                        <p:tav tm="0">
                                          <p:val>
                                            <p:strVal val="ppt_w"/>
                                          </p:val>
                                        </p:tav>
                                        <p:tav tm="100000">
                                          <p:val>
                                            <p:fltVal val="0"/>
                                          </p:val>
                                        </p:tav>
                                      </p:tavLst>
                                    </p:anim>
                                    <p:anim calcmode="lin" valueType="num">
                                      <p:cBhvr>
                                        <p:cTn id="34" dur="500"/>
                                        <p:tgtEl>
                                          <p:spTgt spid="2"/>
                                        </p:tgtEl>
                                        <p:attrNameLst>
                                          <p:attrName>ppt_h</p:attrName>
                                        </p:attrNameLst>
                                      </p:cBhvr>
                                      <p:tavLst>
                                        <p:tav tm="0">
                                          <p:val>
                                            <p:strVal val="ppt_h"/>
                                          </p:val>
                                        </p:tav>
                                        <p:tav tm="100000">
                                          <p:val>
                                            <p:fltVal val="0"/>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par>
                                <p:cTn id="45" presetID="3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fltVal val="0"/>
                                          </p:val>
                                        </p:tav>
                                        <p:tav tm="100000">
                                          <p:val>
                                            <p:strVal val="#ppt_w"/>
                                          </p:val>
                                        </p:tav>
                                      </p:tavLst>
                                    </p:anim>
                                    <p:anim calcmode="lin" valueType="num">
                                      <p:cBhvr>
                                        <p:cTn id="48" dur="1000" fill="hold"/>
                                        <p:tgtEl>
                                          <p:spTgt spid="3"/>
                                        </p:tgtEl>
                                        <p:attrNameLst>
                                          <p:attrName>ppt_h</p:attrName>
                                        </p:attrNameLst>
                                      </p:cBhvr>
                                      <p:tavLst>
                                        <p:tav tm="0">
                                          <p:val>
                                            <p:fltVal val="0"/>
                                          </p:val>
                                        </p:tav>
                                        <p:tav tm="100000">
                                          <p:val>
                                            <p:strVal val="#ppt_h"/>
                                          </p:val>
                                        </p:tav>
                                      </p:tavLst>
                                    </p:anim>
                                    <p:anim calcmode="lin" valueType="num">
                                      <p:cBhvr>
                                        <p:cTn id="49" dur="1000" fill="hold"/>
                                        <p:tgtEl>
                                          <p:spTgt spid="3"/>
                                        </p:tgtEl>
                                        <p:attrNameLst>
                                          <p:attrName>style.rotation</p:attrName>
                                        </p:attrNameLst>
                                      </p:cBhvr>
                                      <p:tavLst>
                                        <p:tav tm="0">
                                          <p:val>
                                            <p:fltVal val="90"/>
                                          </p:val>
                                        </p:tav>
                                        <p:tav tm="100000">
                                          <p:val>
                                            <p:fltVal val="0"/>
                                          </p:val>
                                        </p:tav>
                                      </p:tavLst>
                                    </p:anim>
                                    <p:animEffect transition="in" filter="fade">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animBg="1"/>
      <p:bldP spid="27651"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Tipos </a:t>
            </a:r>
          </a:p>
        </p:txBody>
      </p:sp>
      <p:sp>
        <p:nvSpPr>
          <p:cNvPr id="27651" name="Text Box 2051"/>
          <p:cNvSpPr txBox="1">
            <a:spLocks noChangeArrowheads="1"/>
          </p:cNvSpPr>
          <p:nvPr/>
        </p:nvSpPr>
        <p:spPr bwMode="auto">
          <a:xfrm>
            <a:off x="352426" y="216290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err="1">
                <a:solidFill>
                  <a:schemeClr val="accent2">
                    <a:lumMod val="75000"/>
                  </a:schemeClr>
                </a:solidFill>
                <a:latin typeface="Arial" pitchFamily="34" charset="0"/>
              </a:rPr>
              <a:t>Monomodo</a:t>
            </a:r>
            <a:endParaRPr lang="es-ES_tradnl" sz="4062" b="1" i="1" dirty="0">
              <a:solidFill>
                <a:schemeClr val="accent2">
                  <a:lumMod val="75000"/>
                </a:schemeClr>
              </a:solidFill>
              <a:latin typeface="Arial" pitchFamily="34" charset="0"/>
            </a:endParaRPr>
          </a:p>
        </p:txBody>
      </p:sp>
      <p:sp>
        <p:nvSpPr>
          <p:cNvPr id="6" name="Text Box 2051"/>
          <p:cNvSpPr txBox="1">
            <a:spLocks noChangeArrowheads="1"/>
          </p:cNvSpPr>
          <p:nvPr/>
        </p:nvSpPr>
        <p:spPr bwMode="auto">
          <a:xfrm>
            <a:off x="5076056" y="491574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a:solidFill>
                  <a:schemeClr val="accent2">
                    <a:lumMod val="75000"/>
                  </a:schemeClr>
                </a:solidFill>
                <a:latin typeface="Arial" pitchFamily="34" charset="0"/>
              </a:rPr>
              <a:t>Multimodo</a:t>
            </a:r>
            <a:endParaRPr lang="es-AR" sz="4062" b="1" i="1" dirty="0">
              <a:solidFill>
                <a:schemeClr val="accent2">
                  <a:lumMod val="75000"/>
                </a:schemeClr>
              </a:solidFill>
              <a:latin typeface="Arial" pitchFamily="34" charset="0"/>
            </a:endParaRPr>
          </a:p>
        </p:txBody>
      </p:sp>
      <p:pic>
        <p:nvPicPr>
          <p:cNvPr id="2" name="Imagen 1"/>
          <p:cNvPicPr>
            <a:picLocks noChangeAspect="1"/>
          </p:cNvPicPr>
          <p:nvPr/>
        </p:nvPicPr>
        <p:blipFill>
          <a:blip r:embed="rId3"/>
          <a:stretch>
            <a:fillRect/>
          </a:stretch>
        </p:blipFill>
        <p:spPr>
          <a:xfrm>
            <a:off x="4638469" y="1900215"/>
            <a:ext cx="3810763" cy="1762554"/>
          </a:xfrm>
          <a:prstGeom prst="rect">
            <a:avLst/>
          </a:prstGeom>
          <a:solidFill>
            <a:schemeClr val="accent6">
              <a:lumMod val="40000"/>
              <a:lumOff val="60000"/>
            </a:schemeClr>
          </a:solidFill>
          <a:ln w="76200">
            <a:solidFill>
              <a:schemeClr val="accent2"/>
            </a:solidFill>
            <a:miter lim="800000"/>
            <a:headEnd/>
            <a:tailEnd/>
          </a:ln>
        </p:spPr>
      </p:pic>
      <p:pic>
        <p:nvPicPr>
          <p:cNvPr id="3" name="Imagen 2"/>
          <p:cNvPicPr>
            <a:picLocks noChangeAspect="1"/>
          </p:cNvPicPr>
          <p:nvPr/>
        </p:nvPicPr>
        <p:blipFill>
          <a:blip r:embed="rId4"/>
          <a:stretch>
            <a:fillRect/>
          </a:stretch>
        </p:blipFill>
        <p:spPr>
          <a:xfrm>
            <a:off x="4706681" y="1866789"/>
            <a:ext cx="3810763" cy="2076161"/>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4" name="Imagen 3"/>
          <p:cNvPicPr>
            <a:picLocks noChangeAspect="1"/>
          </p:cNvPicPr>
          <p:nvPr/>
        </p:nvPicPr>
        <p:blipFill>
          <a:blip r:embed="rId5"/>
          <a:stretch>
            <a:fillRect/>
          </a:stretch>
        </p:blipFill>
        <p:spPr>
          <a:xfrm>
            <a:off x="716802" y="4351276"/>
            <a:ext cx="3587262" cy="1846385"/>
          </a:xfrm>
          <a:prstGeom prst="rect">
            <a:avLst/>
          </a:prstGeom>
          <a:solidFill>
            <a:schemeClr val="accent6">
              <a:lumMod val="40000"/>
              <a:lumOff val="60000"/>
            </a:schemeClr>
          </a:solidFill>
          <a:ln w="76200">
            <a:solidFill>
              <a:schemeClr val="accent2"/>
            </a:solidFill>
            <a:miter lim="800000"/>
            <a:headEnd/>
            <a:tailEnd/>
          </a:ln>
        </p:spPr>
      </p:pic>
      <p:pic>
        <p:nvPicPr>
          <p:cNvPr id="5" name="Imagen 4"/>
          <p:cNvPicPr>
            <a:picLocks noChangeAspect="1"/>
          </p:cNvPicPr>
          <p:nvPr/>
        </p:nvPicPr>
        <p:blipFill>
          <a:blip r:embed="rId6"/>
          <a:stretch>
            <a:fillRect/>
          </a:stretch>
        </p:blipFill>
        <p:spPr>
          <a:xfrm>
            <a:off x="449897" y="4118279"/>
            <a:ext cx="4121071" cy="2312377"/>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27874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7651">
                                            <p:bg/>
                                          </p:spTgt>
                                        </p:tgtEl>
                                        <p:attrNameLst>
                                          <p:attrName>style.visibility</p:attrName>
                                        </p:attrNameLst>
                                      </p:cBhvr>
                                      <p:to>
                                        <p:strVal val="visible"/>
                                      </p:to>
                                    </p:set>
                                    <p:anim calcmode="lin" valueType="num">
                                      <p:cBhvr>
                                        <p:cTn id="13" dur="1000" fill="hold"/>
                                        <p:tgtEl>
                                          <p:spTgt spid="27651">
                                            <p:bg/>
                                          </p:spTgt>
                                        </p:tgtEl>
                                        <p:attrNameLst>
                                          <p:attrName>ppt_w</p:attrName>
                                        </p:attrNameLst>
                                      </p:cBhvr>
                                      <p:tavLst>
                                        <p:tav tm="0">
                                          <p:val>
                                            <p:fltVal val="0"/>
                                          </p:val>
                                        </p:tav>
                                        <p:tav tm="100000">
                                          <p:val>
                                            <p:strVal val="#ppt_w"/>
                                          </p:val>
                                        </p:tav>
                                      </p:tavLst>
                                    </p:anim>
                                    <p:anim calcmode="lin" valueType="num">
                                      <p:cBhvr>
                                        <p:cTn id="14" dur="1000" fill="hold"/>
                                        <p:tgtEl>
                                          <p:spTgt spid="27651">
                                            <p:bg/>
                                          </p:spTgt>
                                        </p:tgtEl>
                                        <p:attrNameLst>
                                          <p:attrName>ppt_h</p:attrName>
                                        </p:attrNameLst>
                                      </p:cBhvr>
                                      <p:tavLst>
                                        <p:tav tm="0">
                                          <p:val>
                                            <p:fltVal val="0"/>
                                          </p:val>
                                        </p:tav>
                                        <p:tav tm="100000">
                                          <p:val>
                                            <p:strVal val="#ppt_h"/>
                                          </p:val>
                                        </p:tav>
                                      </p:tavLst>
                                    </p:anim>
                                    <p:anim calcmode="lin" valueType="num">
                                      <p:cBhvr>
                                        <p:cTn id="15" dur="1000" fill="hold"/>
                                        <p:tgtEl>
                                          <p:spTgt spid="27651">
                                            <p:bg/>
                                          </p:spTgt>
                                        </p:tgtEl>
                                        <p:attrNameLst>
                                          <p:attrName>style.rotation</p:attrName>
                                        </p:attrNameLst>
                                      </p:cBhvr>
                                      <p:tavLst>
                                        <p:tav tm="0">
                                          <p:val>
                                            <p:fltVal val="90"/>
                                          </p:val>
                                        </p:tav>
                                        <p:tav tm="100000">
                                          <p:val>
                                            <p:fltVal val="0"/>
                                          </p:val>
                                        </p:tav>
                                      </p:tavLst>
                                    </p:anim>
                                    <p:animEffect transition="in" filter="fade">
                                      <p:cBhvr>
                                        <p:cTn id="16" dur="1000"/>
                                        <p:tgtEl>
                                          <p:spTgt spid="27651">
                                            <p:bg/>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651">
                                            <p:txEl>
                                              <p:pRg st="0" end="0"/>
                                            </p:txEl>
                                          </p:spTgt>
                                        </p:tgtEl>
                                        <p:attrNameLst>
                                          <p:attrName>style.visibility</p:attrName>
                                        </p:attrNameLst>
                                      </p:cBhvr>
                                      <p:to>
                                        <p:strVal val="visible"/>
                                      </p:to>
                                    </p:set>
                                    <p:anim calcmode="lin" valueType="num">
                                      <p:cBhvr>
                                        <p:cTn id="19" dur="1000" fill="hold"/>
                                        <p:tgtEl>
                                          <p:spTgt spid="27651">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27651">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27651">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27651">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bg/>
                                          </p:spTgt>
                                        </p:tgtEl>
                                        <p:attrNameLst>
                                          <p:attrName>style.visibility</p:attrName>
                                        </p:attrNameLst>
                                      </p:cBhvr>
                                      <p:to>
                                        <p:strVal val="visible"/>
                                      </p:to>
                                    </p:set>
                                    <p:anim calcmode="lin" valueType="num">
                                      <p:cBhvr>
                                        <p:cTn id="35" dur="1000" fill="hold"/>
                                        <p:tgtEl>
                                          <p:spTgt spid="6">
                                            <p:bg/>
                                          </p:spTgt>
                                        </p:tgtEl>
                                        <p:attrNameLst>
                                          <p:attrName>ppt_w</p:attrName>
                                        </p:attrNameLst>
                                      </p:cBhvr>
                                      <p:tavLst>
                                        <p:tav tm="0">
                                          <p:val>
                                            <p:fltVal val="0"/>
                                          </p:val>
                                        </p:tav>
                                        <p:tav tm="100000">
                                          <p:val>
                                            <p:strVal val="#ppt_w"/>
                                          </p:val>
                                        </p:tav>
                                      </p:tavLst>
                                    </p:anim>
                                    <p:anim calcmode="lin" valueType="num">
                                      <p:cBhvr>
                                        <p:cTn id="36" dur="1000" fill="hold"/>
                                        <p:tgtEl>
                                          <p:spTgt spid="6">
                                            <p:bg/>
                                          </p:spTgt>
                                        </p:tgtEl>
                                        <p:attrNameLst>
                                          <p:attrName>ppt_h</p:attrName>
                                        </p:attrNameLst>
                                      </p:cBhvr>
                                      <p:tavLst>
                                        <p:tav tm="0">
                                          <p:val>
                                            <p:fltVal val="0"/>
                                          </p:val>
                                        </p:tav>
                                        <p:tav tm="100000">
                                          <p:val>
                                            <p:strVal val="#ppt_h"/>
                                          </p:val>
                                        </p:tav>
                                      </p:tavLst>
                                    </p:anim>
                                    <p:anim calcmode="lin" valueType="num">
                                      <p:cBhvr>
                                        <p:cTn id="37" dur="1000" fill="hold"/>
                                        <p:tgtEl>
                                          <p:spTgt spid="6">
                                            <p:bg/>
                                          </p:spTgt>
                                        </p:tgtEl>
                                        <p:attrNameLst>
                                          <p:attrName>style.rotation</p:attrName>
                                        </p:attrNameLst>
                                      </p:cBhvr>
                                      <p:tavLst>
                                        <p:tav tm="0">
                                          <p:val>
                                            <p:fltVal val="90"/>
                                          </p:val>
                                        </p:tav>
                                        <p:tav tm="100000">
                                          <p:val>
                                            <p:fltVal val="0"/>
                                          </p:val>
                                        </p:tav>
                                      </p:tavLst>
                                    </p:anim>
                                    <p:animEffect transition="in" filter="fade">
                                      <p:cBhvr>
                                        <p:cTn id="38" dur="1000"/>
                                        <p:tgtEl>
                                          <p:spTgt spid="6">
                                            <p:bg/>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p:cTn id="41"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0" end="0"/>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inVertic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1000" fill="hold"/>
                                        <p:tgtEl>
                                          <p:spTgt spid="5"/>
                                        </p:tgtEl>
                                        <p:attrNameLst>
                                          <p:attrName>ppt_w</p:attrName>
                                        </p:attrNameLst>
                                      </p:cBhvr>
                                      <p:tavLst>
                                        <p:tav tm="0">
                                          <p:val>
                                            <p:fltVal val="0"/>
                                          </p:val>
                                        </p:tav>
                                        <p:tav tm="100000">
                                          <p:val>
                                            <p:strVal val="#ppt_w"/>
                                          </p:val>
                                        </p:tav>
                                      </p:tavLst>
                                    </p:anim>
                                    <p:anim calcmode="lin" valueType="num">
                                      <p:cBhvr>
                                        <p:cTn id="53" dur="1000" fill="hold"/>
                                        <p:tgtEl>
                                          <p:spTgt spid="5"/>
                                        </p:tgtEl>
                                        <p:attrNameLst>
                                          <p:attrName>ppt_h</p:attrName>
                                        </p:attrNameLst>
                                      </p:cBhvr>
                                      <p:tavLst>
                                        <p:tav tm="0">
                                          <p:val>
                                            <p:fltVal val="0"/>
                                          </p:val>
                                        </p:tav>
                                        <p:tav tm="100000">
                                          <p:val>
                                            <p:strVal val="#ppt_h"/>
                                          </p:val>
                                        </p:tav>
                                      </p:tavLst>
                                    </p:anim>
                                    <p:anim calcmode="lin" valueType="num">
                                      <p:cBhvr>
                                        <p:cTn id="54" dur="1000" fill="hold"/>
                                        <p:tgtEl>
                                          <p:spTgt spid="5"/>
                                        </p:tgtEl>
                                        <p:attrNameLst>
                                          <p:attrName>style.rotation</p:attrName>
                                        </p:attrNameLst>
                                      </p:cBhvr>
                                      <p:tavLst>
                                        <p:tav tm="0">
                                          <p:val>
                                            <p:fltVal val="90"/>
                                          </p:val>
                                        </p:tav>
                                        <p:tav tm="100000">
                                          <p:val>
                                            <p:fltVal val="0"/>
                                          </p:val>
                                        </p:tav>
                                      </p:tavLst>
                                    </p:anim>
                                    <p:animEffect transition="in" filter="fade">
                                      <p:cBhvr>
                                        <p:cTn id="5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uiExpand="1" build="p" animBg="1"/>
      <p:bldP spid="6"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Cables y Conectores </a:t>
            </a:r>
          </a:p>
        </p:txBody>
      </p:sp>
      <p:pic>
        <p:nvPicPr>
          <p:cNvPr id="7" name="Imagen 6"/>
          <p:cNvPicPr>
            <a:picLocks noChangeAspect="1"/>
          </p:cNvPicPr>
          <p:nvPr/>
        </p:nvPicPr>
        <p:blipFill>
          <a:blip r:embed="rId3"/>
          <a:stretch>
            <a:fillRect/>
          </a:stretch>
        </p:blipFill>
        <p:spPr>
          <a:xfrm>
            <a:off x="4678299" y="2060848"/>
            <a:ext cx="4290905"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pic>
        <p:nvPicPr>
          <p:cNvPr id="8" name="Imagen 7"/>
          <p:cNvPicPr>
            <a:picLocks noChangeAspect="1"/>
          </p:cNvPicPr>
          <p:nvPr/>
        </p:nvPicPr>
        <p:blipFill>
          <a:blip r:embed="rId4"/>
          <a:stretch>
            <a:fillRect/>
          </a:stretch>
        </p:blipFill>
        <p:spPr>
          <a:xfrm>
            <a:off x="179512" y="2060848"/>
            <a:ext cx="4320480"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37678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par>
                                <p:cTn id="15" presetID="3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3400" y="304800"/>
            <a:ext cx="8153400" cy="12192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Tipos y Usos</a:t>
            </a:r>
          </a:p>
        </p:txBody>
      </p:sp>
      <p:sp>
        <p:nvSpPr>
          <p:cNvPr id="28675" name="Rectangle 3"/>
          <p:cNvSpPr>
            <a:spLocks noGrp="1" noChangeArrowheads="1"/>
          </p:cNvSpPr>
          <p:nvPr>
            <p:ph type="body" idx="1"/>
          </p:nvPr>
        </p:nvSpPr>
        <p:spPr>
          <a:xfrm>
            <a:off x="533400" y="1752600"/>
            <a:ext cx="8090647" cy="4724400"/>
          </a:xfrm>
          <a:solidFill>
            <a:schemeClr val="bg1">
              <a:lumMod val="40000"/>
              <a:lumOff val="60000"/>
            </a:schemeClr>
          </a:solidFill>
          <a:ln w="76200">
            <a:solidFill>
              <a:schemeClr val="bg1">
                <a:lumMod val="50000"/>
              </a:schemeClr>
            </a:solidFill>
          </a:ln>
        </p:spPr>
        <p:txBody>
          <a:bodyPr/>
          <a:lstStyle/>
          <a:p>
            <a:pPr>
              <a:lnSpc>
                <a:spcPct val="90000"/>
              </a:lnSpc>
            </a:pPr>
            <a:r>
              <a:rPr lang="es-ES_tradnl" sz="3600" b="1" i="1">
                <a:latin typeface="Arial" pitchFamily="34" charset="0"/>
              </a:rPr>
              <a:t>Monomodo : </a:t>
            </a:r>
            <a:r>
              <a:rPr lang="es-ES_tradnl" sz="2000" b="1" i="1">
                <a:latin typeface="Arial" pitchFamily="34" charset="0"/>
              </a:rPr>
              <a:t>Un solo modo de propagación y es la que menor dispersión tiene.</a:t>
            </a:r>
          </a:p>
          <a:p>
            <a:pPr>
              <a:lnSpc>
                <a:spcPct val="90000"/>
              </a:lnSpc>
            </a:pPr>
            <a:endParaRPr lang="es-ES_tradnl" sz="2000" b="1" i="1">
              <a:latin typeface="Arial" pitchFamily="34" charset="0"/>
            </a:endParaRPr>
          </a:p>
          <a:p>
            <a:pPr lvl="1">
              <a:lnSpc>
                <a:spcPct val="90000"/>
              </a:lnSpc>
            </a:pPr>
            <a:r>
              <a:rPr lang="es-ES_tradnl" b="1" i="1">
                <a:latin typeface="Arial" pitchFamily="34" charset="0"/>
              </a:rPr>
              <a:t>Ventajas </a:t>
            </a:r>
          </a:p>
          <a:p>
            <a:pPr lvl="2">
              <a:lnSpc>
                <a:spcPct val="90000"/>
              </a:lnSpc>
            </a:pPr>
            <a:r>
              <a:rPr lang="es-ES_tradnl" sz="2000" b="1" i="1">
                <a:latin typeface="Arial" pitchFamily="34" charset="0"/>
              </a:rPr>
              <a:t>Gran capacidad de Transmisión &gt;10 Gbit/seg</a:t>
            </a:r>
          </a:p>
          <a:p>
            <a:pPr lvl="2">
              <a:lnSpc>
                <a:spcPct val="90000"/>
              </a:lnSpc>
            </a:pPr>
            <a:r>
              <a:rPr lang="es-ES_tradnl" sz="2000" b="1" i="1">
                <a:latin typeface="Arial" pitchFamily="34" charset="0"/>
              </a:rPr>
              <a:t>Grandes distancias : &gt;150 Km entre repetidores</a:t>
            </a:r>
          </a:p>
          <a:p>
            <a:pPr lvl="1">
              <a:lnSpc>
                <a:spcPct val="90000"/>
              </a:lnSpc>
            </a:pPr>
            <a:r>
              <a:rPr lang="es-ES_tradnl" b="1" i="1">
                <a:latin typeface="Arial" pitchFamily="34" charset="0"/>
              </a:rPr>
              <a:t>Desventajas </a:t>
            </a:r>
          </a:p>
          <a:p>
            <a:pPr lvl="2">
              <a:lnSpc>
                <a:spcPct val="90000"/>
              </a:lnSpc>
            </a:pPr>
            <a:r>
              <a:rPr lang="es-ES_tradnl" sz="2000" b="1" i="1">
                <a:latin typeface="Arial" pitchFamily="34" charset="0"/>
              </a:rPr>
              <a:t>Circuitos Electrónicos de Gran Complejidad</a:t>
            </a:r>
          </a:p>
          <a:p>
            <a:pPr lvl="2">
              <a:lnSpc>
                <a:spcPct val="90000"/>
              </a:lnSpc>
            </a:pPr>
            <a:r>
              <a:rPr lang="es-ES_tradnl" sz="2000" b="1" i="1">
                <a:latin typeface="Arial" pitchFamily="34" charset="0"/>
              </a:rPr>
              <a:t>Alto Costo de Conexión</a:t>
            </a:r>
          </a:p>
          <a:p>
            <a:pPr lvl="1">
              <a:lnSpc>
                <a:spcPct val="90000"/>
              </a:lnSpc>
            </a:pPr>
            <a:r>
              <a:rPr lang="es-ES_tradnl" b="1" i="1">
                <a:latin typeface="Arial" pitchFamily="34" charset="0"/>
              </a:rPr>
              <a:t>Usos </a:t>
            </a:r>
          </a:p>
          <a:p>
            <a:pPr lvl="2">
              <a:lnSpc>
                <a:spcPct val="90000"/>
              </a:lnSpc>
            </a:pPr>
            <a:r>
              <a:rPr lang="es-ES_tradnl" sz="2000" b="1" i="1">
                <a:latin typeface="Arial" pitchFamily="34" charset="0"/>
              </a:rPr>
              <a:t>Telefonía, CATV y Redes WAN</a:t>
            </a:r>
          </a:p>
          <a:p>
            <a:pPr lvl="2">
              <a:lnSpc>
                <a:spcPct val="90000"/>
              </a:lnSpc>
            </a:pPr>
            <a:endParaRPr lang="es-AR" sz="2000" b="1" i="1">
              <a:latin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67544" y="152400"/>
            <a:ext cx="8131944" cy="14478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Tipos y Usos</a:t>
            </a:r>
          </a:p>
        </p:txBody>
      </p:sp>
      <p:sp>
        <p:nvSpPr>
          <p:cNvPr id="29699" name="Rectangle 3"/>
          <p:cNvSpPr>
            <a:spLocks noGrp="1" noChangeArrowheads="1"/>
          </p:cNvSpPr>
          <p:nvPr>
            <p:ph type="body" idx="1"/>
          </p:nvPr>
        </p:nvSpPr>
        <p:spPr>
          <a:xfrm>
            <a:off x="467544" y="1916832"/>
            <a:ext cx="8452743" cy="4724400"/>
          </a:xfrm>
          <a:solidFill>
            <a:schemeClr val="bg1">
              <a:lumMod val="40000"/>
              <a:lumOff val="60000"/>
            </a:schemeClr>
          </a:solidFill>
          <a:ln w="76200">
            <a:solidFill>
              <a:schemeClr val="bg1">
                <a:lumMod val="50000"/>
              </a:schemeClr>
            </a:solidFill>
          </a:ln>
        </p:spPr>
        <p:txBody>
          <a:bodyPr/>
          <a:lstStyle/>
          <a:p>
            <a:r>
              <a:rPr lang="es-ES_tradnl" sz="3600" b="1" i="1">
                <a:latin typeface="Arial" pitchFamily="34" charset="0"/>
              </a:rPr>
              <a:t>Multinomodo : </a:t>
            </a:r>
            <a:r>
              <a:rPr lang="es-ES_tradnl" sz="2000" b="1" i="1">
                <a:latin typeface="Arial" pitchFamily="34" charset="0"/>
              </a:rPr>
              <a:t>Varios modos de propagación.</a:t>
            </a:r>
          </a:p>
          <a:p>
            <a:endParaRPr lang="es-ES_tradnl" sz="2000" b="1" i="1">
              <a:latin typeface="Arial" pitchFamily="34" charset="0"/>
            </a:endParaRPr>
          </a:p>
          <a:p>
            <a:pPr lvl="1"/>
            <a:r>
              <a:rPr lang="es-ES_tradnl" b="1" i="1">
                <a:latin typeface="Arial" pitchFamily="34" charset="0"/>
              </a:rPr>
              <a:t>Ventajas </a:t>
            </a:r>
          </a:p>
          <a:p>
            <a:pPr lvl="2"/>
            <a:r>
              <a:rPr lang="es-ES_tradnl" sz="2000" b="1" i="1">
                <a:latin typeface="Arial" pitchFamily="34" charset="0"/>
              </a:rPr>
              <a:t>Circuitos Electrónicos de menor Complejidad </a:t>
            </a:r>
          </a:p>
          <a:p>
            <a:pPr lvl="2"/>
            <a:r>
              <a:rPr lang="es-ES_tradnl" sz="2000" b="1" i="1">
                <a:latin typeface="Arial" pitchFamily="34" charset="0"/>
              </a:rPr>
              <a:t>Bajo Costo de Conexión </a:t>
            </a:r>
          </a:p>
          <a:p>
            <a:pPr lvl="1"/>
            <a:r>
              <a:rPr lang="es-ES_tradnl" b="1" i="1">
                <a:latin typeface="Arial" pitchFamily="34" charset="0"/>
              </a:rPr>
              <a:t>Desventajas </a:t>
            </a:r>
          </a:p>
          <a:p>
            <a:pPr lvl="2"/>
            <a:r>
              <a:rPr lang="es-ES_tradnl" sz="2000" b="1" i="1">
                <a:latin typeface="Arial" pitchFamily="34" charset="0"/>
              </a:rPr>
              <a:t>Distancia Limitada &lt; 30 Km  (2,5 Km Normalmente)</a:t>
            </a:r>
          </a:p>
          <a:p>
            <a:pPr lvl="2"/>
            <a:r>
              <a:rPr lang="es-ES_tradnl" sz="2000" b="1" i="1">
                <a:latin typeface="Arial" pitchFamily="34" charset="0"/>
              </a:rPr>
              <a:t>Baja Capacidad de Transmisión &lt; 300 Mbit/seg</a:t>
            </a:r>
          </a:p>
          <a:p>
            <a:pPr lvl="1"/>
            <a:r>
              <a:rPr lang="es-ES_tradnl" b="1" i="1">
                <a:latin typeface="Arial" pitchFamily="34" charset="0"/>
              </a:rPr>
              <a:t>Usos </a:t>
            </a:r>
          </a:p>
          <a:p>
            <a:pPr lvl="2"/>
            <a:r>
              <a:rPr lang="es-ES_tradnl" sz="2000" b="1" i="1">
                <a:latin typeface="Arial" pitchFamily="34" charset="0"/>
              </a:rPr>
              <a:t>Redes  LAN , Seguridad y Señalización</a:t>
            </a:r>
          </a:p>
          <a:p>
            <a:pPr lvl="2"/>
            <a:endParaRPr lang="es-AR" sz="2000" b="1" i="1">
              <a:latin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050"/>
          <p:cNvSpPr>
            <a:spLocks noGrp="1" noChangeArrowheads="1"/>
          </p:cNvSpPr>
          <p:nvPr>
            <p:ph type="title"/>
          </p:nvPr>
        </p:nvSpPr>
        <p:spPr>
          <a:xfrm>
            <a:off x="381000" y="0"/>
            <a:ext cx="8458200" cy="1143000"/>
          </a:xfrm>
          <a:solidFill>
            <a:schemeClr val="bg1">
              <a:lumMod val="40000"/>
              <a:lumOff val="60000"/>
            </a:schemeClr>
          </a:solidFill>
          <a:ln w="76200">
            <a:solidFill>
              <a:schemeClr val="bg1">
                <a:lumMod val="50000"/>
              </a:schemeClr>
            </a:solidFill>
          </a:ln>
        </p:spPr>
        <p:txBody>
          <a:bodyPr/>
          <a:lstStyle/>
          <a:p>
            <a:pPr>
              <a:defRPr/>
            </a:pPr>
            <a:r>
              <a:rPr lang="es-ES_tradnl" i="1" dirty="0">
                <a:solidFill>
                  <a:schemeClr val="tx1"/>
                </a:solidFill>
                <a:effectLst>
                  <a:outerShdw blurRad="38100" dist="38100" dir="2700000" algn="tl">
                    <a:srgbClr val="000000"/>
                  </a:outerShdw>
                </a:effectLst>
                <a:latin typeface="Tahoma" pitchFamily="34" charset="0"/>
              </a:rPr>
              <a:t>Medios Físicos de Transmisión</a:t>
            </a:r>
          </a:p>
        </p:txBody>
      </p:sp>
      <p:graphicFrame>
        <p:nvGraphicFramePr>
          <p:cNvPr id="3074" name="Object 2048"/>
          <p:cNvGraphicFramePr>
            <a:graphicFrameLocks noChangeAspect="1"/>
          </p:cNvGraphicFramePr>
          <p:nvPr>
            <p:extLst>
              <p:ext uri="{D42A27DB-BD31-4B8C-83A1-F6EECF244321}">
                <p14:modId xmlns:p14="http://schemas.microsoft.com/office/powerpoint/2010/main" val="2267241445"/>
              </p:ext>
            </p:extLst>
          </p:nvPr>
        </p:nvGraphicFramePr>
        <p:xfrm>
          <a:off x="381000" y="1219200"/>
          <a:ext cx="8458200" cy="5334000"/>
        </p:xfrm>
        <a:graphic>
          <a:graphicData uri="http://schemas.openxmlformats.org/presentationml/2006/ole">
            <mc:AlternateContent xmlns:mc="http://schemas.openxmlformats.org/markup-compatibility/2006">
              <mc:Choice xmlns:v="urn:schemas-microsoft-com:vml" Requires="v">
                <p:oleObj name="Imagen de mapa de bits" r:id="rId3" imgW="6190476" imgH="3828571" progId="PBrush">
                  <p:embed/>
                </p:oleObj>
              </mc:Choice>
              <mc:Fallback>
                <p:oleObj name="Imagen de mapa de bits" r:id="rId3" imgW="6190476" imgH="3828571" progId="PBrush">
                  <p:embed/>
                  <p:pic>
                    <p:nvPicPr>
                      <p:cNvPr id="0" name="Object 2048"/>
                      <p:cNvPicPr>
                        <a:picLocks noChangeAspect="1" noChangeArrowheads="1"/>
                      </p:cNvPicPr>
                      <p:nvPr/>
                    </p:nvPicPr>
                    <p:blipFill>
                      <a:blip r:embed="rId4">
                        <a:lum contrast="80000"/>
                        <a:extLst>
                          <a:ext uri="{28A0092B-C50C-407E-A947-70E740481C1C}">
                            <a14:useLocalDpi xmlns:a14="http://schemas.microsoft.com/office/drawing/2010/main" val="0"/>
                          </a:ext>
                        </a:extLst>
                      </a:blip>
                      <a:srcRect/>
                      <a:stretch>
                        <a:fillRect/>
                      </a:stretch>
                    </p:blipFill>
                    <p:spPr bwMode="auto">
                      <a:xfrm>
                        <a:off x="381000" y="1219200"/>
                        <a:ext cx="8458200" cy="5334000"/>
                      </a:xfrm>
                      <a:prstGeom prst="rect">
                        <a:avLst/>
                      </a:prstGeom>
                      <a:noFill/>
                      <a:ln w="76200">
                        <a:solidFill>
                          <a:schemeClr val="bg1">
                            <a:lumMod val="50000"/>
                          </a:schemeClr>
                        </a:solidFill>
                        <a:miter lim="800000"/>
                        <a:headEnd/>
                        <a:tailEnd/>
                      </a:ln>
                      <a:effec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11560" y="381000"/>
            <a:ext cx="8151440" cy="1143000"/>
          </a:xfrm>
          <a:solidFill>
            <a:schemeClr val="bg1">
              <a:lumMod val="20000"/>
              <a:lumOff val="80000"/>
            </a:schemeClr>
          </a:solidFill>
          <a:ln w="76200">
            <a:solidFill>
              <a:schemeClr val="bg1">
                <a:lumMod val="75000"/>
              </a:schemeClr>
            </a:solidFill>
          </a:ln>
        </p:spPr>
        <p:txBody>
          <a:bodyPr/>
          <a:lstStyle/>
          <a:p>
            <a:pPr>
              <a:defRPr/>
            </a:pPr>
            <a:r>
              <a:rPr lang="es-ES_tradnl" b="1" i="1" dirty="0">
                <a:solidFill>
                  <a:schemeClr val="accent6">
                    <a:lumMod val="75000"/>
                  </a:schemeClr>
                </a:solidFill>
                <a:effectLst>
                  <a:outerShdw blurRad="38100" dist="38100" dir="2700000" algn="tl">
                    <a:srgbClr val="000000"/>
                  </a:outerShdw>
                </a:effectLst>
                <a:latin typeface="Arial" pitchFamily="34" charset="0"/>
              </a:rPr>
              <a:t>Radiocomunicaciones</a:t>
            </a:r>
          </a:p>
        </p:txBody>
      </p:sp>
      <p:sp>
        <p:nvSpPr>
          <p:cNvPr id="30723" name="Rectangle 3"/>
          <p:cNvSpPr>
            <a:spLocks noGrp="1" noChangeArrowheads="1"/>
          </p:cNvSpPr>
          <p:nvPr>
            <p:ph type="body" idx="1"/>
          </p:nvPr>
        </p:nvSpPr>
        <p:spPr>
          <a:xfrm>
            <a:off x="251520" y="1905000"/>
            <a:ext cx="8681343" cy="46482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a:solidFill>
                  <a:schemeClr val="accent6">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a:solidFill>
                  <a:schemeClr val="accent6">
                    <a:lumMod val="75000"/>
                  </a:schemeClr>
                </a:solidFill>
                <a:latin typeface="Arial" charset="0"/>
              </a:rPr>
              <a:t>Se propagan a la velocidad de la Luz (300 Km/seg Aprox).</a:t>
            </a:r>
          </a:p>
          <a:p>
            <a:pPr algn="just">
              <a:lnSpc>
                <a:spcPct val="90000"/>
              </a:lnSpc>
            </a:pPr>
            <a:r>
              <a:rPr lang="es-ES_tradnl" i="1">
                <a:solidFill>
                  <a:schemeClr val="accent6">
                    <a:lumMod val="75000"/>
                  </a:schemeClr>
                </a:solidFill>
                <a:latin typeface="Arial" charset="0"/>
              </a:rPr>
              <a:t>La propagación de dichas ondas se realiza mediante el uso de Antenas (Transmisor/Receptor).</a:t>
            </a:r>
            <a:endParaRPr lang="es-AR" i="1">
              <a:solidFill>
                <a:schemeClr val="accent6">
                  <a:lumMod val="75000"/>
                </a:schemeClr>
              </a:solidFill>
              <a:latin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2023</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899592" y="204896"/>
            <a:ext cx="7573977" cy="1336431"/>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Propagación de Ondas de Radio</a:t>
            </a:r>
            <a:endParaRPr lang="es-AR" b="1" i="1" dirty="0">
              <a:solidFill>
                <a:schemeClr val="accent6">
                  <a:lumMod val="75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79512" y="1900215"/>
            <a:ext cx="8784976" cy="4957785"/>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dirty="0">
                <a:solidFill>
                  <a:schemeClr val="accent6">
                    <a:lumMod val="75000"/>
                  </a:schemeClr>
                </a:solidFill>
                <a:latin typeface="Arial" charset="0"/>
              </a:rPr>
              <a:t>Se pueden propagar de acuerdo a los siguientes modos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Terrestre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(Superficie)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Línea Recta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(Alcance Visual)</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Espacial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(Ionosfera)</a:t>
            </a:r>
            <a:endParaRPr lang="es-AR"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531" y="2498436"/>
            <a:ext cx="4121073" cy="2060536"/>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531" y="4758378"/>
            <a:ext cx="4121073" cy="1838973"/>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76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8195">
                                            <p:txEl>
                                              <p:pRg st="1" end="1"/>
                                            </p:txEl>
                                          </p:spTgt>
                                        </p:tgtEl>
                                        <p:attrNameLst>
                                          <p:attrName>style.visibility</p:attrName>
                                        </p:attrNameLst>
                                      </p:cBhvr>
                                      <p:to>
                                        <p:strVal val="visible"/>
                                      </p:to>
                                    </p:set>
                                    <p:animEffect transition="in" filter="circle(in)">
                                      <p:cBhvr>
                                        <p:cTn id="22" dur="2000"/>
                                        <p:tgtEl>
                                          <p:spTgt spid="8195">
                                            <p:txEl>
                                              <p:pRg st="1" end="1"/>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195">
                                            <p:txEl>
                                              <p:pRg st="2" end="2"/>
                                            </p:txEl>
                                          </p:spTgt>
                                        </p:tgtEl>
                                        <p:attrNameLst>
                                          <p:attrName>style.visibility</p:attrName>
                                        </p:attrNameLst>
                                      </p:cBhvr>
                                      <p:to>
                                        <p:strVal val="visible"/>
                                      </p:to>
                                    </p:set>
                                    <p:animEffect transition="in" filter="circle(in)">
                                      <p:cBhvr>
                                        <p:cTn id="25" dur="2000"/>
                                        <p:tgtEl>
                                          <p:spTgt spid="819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9810"/>
                                        </p:tgtEl>
                                        <p:attrNameLst>
                                          <p:attrName>style.visibility</p:attrName>
                                        </p:attrNameLst>
                                      </p:cBhvr>
                                      <p:to>
                                        <p:strVal val="visible"/>
                                      </p:to>
                                    </p:set>
                                    <p:animEffect transition="in" filter="fade">
                                      <p:cBhvr>
                                        <p:cTn id="30" dur="500"/>
                                        <p:tgtEl>
                                          <p:spTgt spid="119810"/>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8195">
                                            <p:txEl>
                                              <p:pRg st="3" end="3"/>
                                            </p:txEl>
                                          </p:spTgt>
                                        </p:tgtEl>
                                        <p:attrNameLst>
                                          <p:attrName>style.visibility</p:attrName>
                                        </p:attrNameLst>
                                      </p:cBhvr>
                                      <p:to>
                                        <p:strVal val="visible"/>
                                      </p:to>
                                    </p:set>
                                    <p:animEffect transition="in" filter="circle(in)">
                                      <p:cBhvr>
                                        <p:cTn id="33" dur="2000"/>
                                        <p:tgtEl>
                                          <p:spTgt spid="8195">
                                            <p:txEl>
                                              <p:pRg st="3" end="3"/>
                                            </p:txEl>
                                          </p:spTgt>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8195">
                                            <p:txEl>
                                              <p:pRg st="4" end="4"/>
                                            </p:txEl>
                                          </p:spTgt>
                                        </p:tgtEl>
                                        <p:attrNameLst>
                                          <p:attrName>style.visibility</p:attrName>
                                        </p:attrNameLst>
                                      </p:cBhvr>
                                      <p:to>
                                        <p:strVal val="visible"/>
                                      </p:to>
                                    </p:set>
                                    <p:animEffect transition="in" filter="circle(in)">
                                      <p:cBhvr>
                                        <p:cTn id="36" dur="2000"/>
                                        <p:tgtEl>
                                          <p:spTgt spid="8195">
                                            <p:txEl>
                                              <p:pRg st="4" end="4"/>
                                            </p:tx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8195">
                                            <p:txEl>
                                              <p:pRg st="5" end="5"/>
                                            </p:txEl>
                                          </p:spTgt>
                                        </p:tgtEl>
                                        <p:attrNameLst>
                                          <p:attrName>style.visibility</p:attrName>
                                        </p:attrNameLst>
                                      </p:cBhvr>
                                      <p:to>
                                        <p:strVal val="visible"/>
                                      </p:to>
                                    </p:set>
                                    <p:animEffect transition="in" filter="circle(in)">
                                      <p:cBhvr>
                                        <p:cTn id="39" dur="2000"/>
                                        <p:tgtEl>
                                          <p:spTgt spid="8195">
                                            <p:txEl>
                                              <p:pRg st="5" end="5"/>
                                            </p:txEl>
                                          </p:spTgt>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8195">
                                            <p:txEl>
                                              <p:pRg st="6" end="6"/>
                                            </p:txEl>
                                          </p:spTgt>
                                        </p:tgtEl>
                                        <p:attrNameLst>
                                          <p:attrName>style.visibility</p:attrName>
                                        </p:attrNameLst>
                                      </p:cBhvr>
                                      <p:to>
                                        <p:strVal val="visible"/>
                                      </p:to>
                                    </p:set>
                                    <p:animEffect transition="in" filter="circle(in)">
                                      <p:cBhvr>
                                        <p:cTn id="42" dur="2000"/>
                                        <p:tgtEl>
                                          <p:spTgt spid="819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9811"/>
                                        </p:tgtEl>
                                        <p:attrNameLst>
                                          <p:attrName>style.visibility</p:attrName>
                                        </p:attrNameLst>
                                      </p:cBhvr>
                                      <p:to>
                                        <p:strVal val="visible"/>
                                      </p:to>
                                    </p:set>
                                    <p:animEffect transition="in" filter="fade">
                                      <p:cBhvr>
                                        <p:cTn id="47"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074"/>
          <p:cNvSpPr>
            <a:spLocks noGrp="1" noChangeArrowheads="1"/>
          </p:cNvSpPr>
          <p:nvPr>
            <p:ph type="title"/>
          </p:nvPr>
        </p:nvSpPr>
        <p:spPr>
          <a:xfrm>
            <a:off x="457200" y="304800"/>
            <a:ext cx="8305800" cy="12954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a:solidFill>
                  <a:schemeClr val="accent6">
                    <a:lumMod val="75000"/>
                  </a:schemeClr>
                </a:solidFill>
                <a:effectLst>
                  <a:outerShdw blurRad="38100" dist="38100" dir="2700000" algn="tl">
                    <a:srgbClr val="000000"/>
                  </a:outerShdw>
                </a:effectLst>
                <a:latin typeface="Arial" pitchFamily="34" charset="0"/>
              </a:rPr>
              <a:t>Espectro de Radiofrecuencias</a:t>
            </a:r>
            <a:endParaRPr lang="es-AR" b="1" i="1">
              <a:solidFill>
                <a:schemeClr val="accent6">
                  <a:lumMod val="75000"/>
                </a:schemeClr>
              </a:solidFill>
              <a:effectLst>
                <a:outerShdw blurRad="38100" dist="38100" dir="2700000" algn="tl">
                  <a:srgbClr val="000000"/>
                </a:outerShdw>
              </a:effectLst>
              <a:latin typeface="Arial" pitchFamily="34" charset="0"/>
            </a:endParaRPr>
          </a:p>
        </p:txBody>
      </p:sp>
      <p:pic>
        <p:nvPicPr>
          <p:cNvPr id="32771" name="Picture 3075" descr="espectro"/>
          <p:cNvPicPr>
            <a:picLocks noChangeAspect="1" noChangeArrowheads="1"/>
          </p:cNvPicPr>
          <p:nvPr/>
        </p:nvPicPr>
        <p:blipFill>
          <a:blip r:embed="rId3" cstate="print"/>
          <a:srcRect/>
          <a:stretch>
            <a:fillRect/>
          </a:stretch>
        </p:blipFill>
        <p:spPr bwMode="auto">
          <a:xfrm>
            <a:off x="457200" y="1905000"/>
            <a:ext cx="8382000" cy="4572000"/>
          </a:xfrm>
          <a:prstGeom prst="rect">
            <a:avLst/>
          </a:prstGeom>
          <a:solidFill>
            <a:schemeClr val="bg1">
              <a:lumMod val="20000"/>
              <a:lumOff val="80000"/>
            </a:schemeClr>
          </a:solidFill>
          <a:ln w="76200">
            <a:solidFill>
              <a:schemeClr val="accent2">
                <a:lumMod val="75000"/>
              </a:schemeClr>
            </a:solid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17397" y="437898"/>
            <a:ext cx="7993557" cy="134962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 sz="3600" b="1" i="1" dirty="0">
                <a:solidFill>
                  <a:schemeClr val="accent6">
                    <a:lumMod val="75000"/>
                  </a:schemeClr>
                </a:solidFill>
                <a:effectLst>
                  <a:outerShdw blurRad="38100" dist="38100" dir="2700000" algn="tl">
                    <a:srgbClr val="000000"/>
                  </a:outerShdw>
                </a:effectLst>
                <a:latin typeface="Arial" pitchFamily="34" charset="0"/>
              </a:rPr>
              <a:t>Redes Inalámbricas </a:t>
            </a:r>
            <a:br>
              <a:rPr lang="es-ES" sz="3600" b="1" i="1" dirty="0">
                <a:solidFill>
                  <a:schemeClr val="accent6">
                    <a:lumMod val="75000"/>
                  </a:schemeClr>
                </a:solidFill>
                <a:effectLst>
                  <a:outerShdw blurRad="38100" dist="38100" dir="2700000" algn="tl">
                    <a:srgbClr val="000000"/>
                  </a:outerShdw>
                </a:effectLst>
                <a:latin typeface="Arial" pitchFamily="34" charset="0"/>
              </a:rPr>
            </a:br>
            <a:r>
              <a:rPr lang="es-ES" sz="3600" b="1" i="1" dirty="0">
                <a:solidFill>
                  <a:schemeClr val="accent6">
                    <a:lumMod val="75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517397" y="2022232"/>
            <a:ext cx="8375083" cy="4148504"/>
          </a:xfrm>
          <a:solidFill>
            <a:schemeClr val="accent2"/>
          </a:solidFill>
          <a:ln w="76200">
            <a:solidFill>
              <a:schemeClr val="bg1">
                <a:lumMod val="20000"/>
                <a:lumOff val="80000"/>
              </a:schemeClr>
            </a:solidFill>
          </a:ln>
        </p:spPr>
        <p:txBody>
          <a:bodyPr/>
          <a:lstStyle/>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a:t>
            </a:r>
            <a:r>
              <a:rPr lang="es-ES" sz="2585" b="1" i="1" dirty="0">
                <a:solidFill>
                  <a:srgbClr val="00FFFF"/>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gn="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gn="r">
              <a:lnSpc>
                <a:spcPct val="80000"/>
              </a:lnSpc>
              <a:defRPr/>
            </a:pPr>
            <a:r>
              <a:rPr lang="es-ES" sz="2215" b="1" i="1" dirty="0">
                <a:solidFill>
                  <a:schemeClr val="bg1">
                    <a:lumMod val="20000"/>
                    <a:lumOff val="80000"/>
                  </a:schemeClr>
                </a:solidFill>
                <a:effectLst>
                  <a:outerShdw blurRad="38100" dist="38100" dir="2700000" algn="tl">
                    <a:srgbClr val="000000"/>
                  </a:outerShdw>
                </a:effectLst>
                <a:latin typeface="Arial" pitchFamily="34" charset="0"/>
              </a:rPr>
              <a:t>Transmisión de </a:t>
            </a:r>
            <a:r>
              <a:rPr lang="es-ES" sz="2585" b="1" i="1" dirty="0">
                <a:solidFill>
                  <a:schemeClr val="bg1">
                    <a:lumMod val="20000"/>
                    <a:lumOff val="80000"/>
                  </a:schemeClr>
                </a:solidFill>
                <a:effectLst>
                  <a:outerShdw blurRad="38100" dist="38100" dir="2700000" algn="tl">
                    <a:srgbClr val="000000"/>
                  </a:outerShdw>
                </a:effectLst>
                <a:latin typeface="Arial" pitchFamily="34" charset="0"/>
              </a:rPr>
              <a:t>microondas</a:t>
            </a:r>
            <a:r>
              <a:rPr lang="es-ES" sz="2585" b="1" i="1" dirty="0">
                <a:solidFill>
                  <a:srgbClr val="00FFFF"/>
                </a:solidFill>
                <a:effectLst>
                  <a:outerShdw blurRad="38100" dist="38100" dir="2700000" algn="tl">
                    <a:srgbClr val="000000"/>
                  </a:outerShdw>
                </a:effectLst>
                <a:latin typeface="Arial" pitchFamily="34" charset="0"/>
              </a:rPr>
              <a:t>.</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I</a:t>
            </a:r>
            <a:r>
              <a:rPr lang="es-ES" sz="2585" b="1" i="1" dirty="0">
                <a:solidFill>
                  <a:srgbClr val="00FFFF"/>
                </a:solidFill>
                <a:effectLst>
                  <a:outerShdw blurRad="38100" dist="38100" dir="2700000" algn="tl">
                    <a:srgbClr val="000000"/>
                  </a:outerShdw>
                </a:effectLst>
                <a:latin typeface="Arial" pitchFamily="34" charset="0"/>
              </a:rPr>
              <a:t>nfrarrojos.</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dirty="0">
              <a:latin typeface="Verdana" pitchFamily="34" charset="0"/>
            </a:endParaRPr>
          </a:p>
          <a:p>
            <a:pPr>
              <a:lnSpc>
                <a:spcPct val="80000"/>
              </a:lnSpc>
              <a:defRPr/>
            </a:pPr>
            <a:endParaRPr lang="es-ES" sz="2215" dirty="0">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1379" y="2235116"/>
            <a:ext cx="2193474" cy="149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02" y="2963718"/>
            <a:ext cx="3495157" cy="213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848" y="4359565"/>
            <a:ext cx="2193474" cy="1661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7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09600" y="304800"/>
            <a:ext cx="82296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3795" name="Text Box 3"/>
          <p:cNvSpPr txBox="1">
            <a:spLocks noChangeArrowheads="1"/>
          </p:cNvSpPr>
          <p:nvPr/>
        </p:nvSpPr>
        <p:spPr bwMode="auto">
          <a:xfrm>
            <a:off x="323528" y="1905000"/>
            <a:ext cx="8439472" cy="474027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wrap="square">
            <a:spAutoFit/>
          </a:bodyPr>
          <a:lstStyle/>
          <a:p>
            <a:pPr algn="just">
              <a:buClr>
                <a:srgbClr val="00FFFF"/>
              </a:buClr>
              <a:buFont typeface="Wingdings" pitchFamily="2" charset="2"/>
              <a:buChar char="v"/>
            </a:pPr>
            <a:r>
              <a:rPr lang="es-ES_tradnl" sz="3000" i="1" dirty="0">
                <a:solidFill>
                  <a:schemeClr val="bg1">
                    <a:lumMod val="75000"/>
                  </a:schemeClr>
                </a:solidFill>
                <a:latin typeface="Arial" pitchFamily="34" charset="0"/>
              </a:rPr>
              <a:t>Técnica de comunicación con medios inalámbricos, compuestas por una haz radioeléctrico entre 2 estaciones (Transmisora – Receptora).</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Se utiliza en redes de Topología Tipo WAN y LAN para algunos </a:t>
            </a:r>
            <a:r>
              <a:rPr lang="es-ES_tradnl" sz="3000" i="1" dirty="0" err="1">
                <a:solidFill>
                  <a:schemeClr val="bg1">
                    <a:lumMod val="75000"/>
                  </a:schemeClr>
                </a:solidFill>
                <a:latin typeface="Arial" pitchFamily="34" charset="0"/>
              </a:rPr>
              <a:t>ISPs</a:t>
            </a:r>
            <a:r>
              <a:rPr lang="es-ES_tradnl" sz="3000" i="1" dirty="0">
                <a:solidFill>
                  <a:schemeClr val="bg1">
                    <a:lumMod val="75000"/>
                  </a:schemeClr>
                </a:solidFill>
                <a:latin typeface="Arial" pitchFamily="34" charset="0"/>
              </a:rPr>
              <a:t>.</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Utiliza una banda UHF y SHF puede configurarse para diferentes frecuencias y   con diferentes codificaciones de acuerdo a cada canal</a:t>
            </a:r>
            <a:r>
              <a:rPr lang="es-ES_tradnl" sz="3000" dirty="0">
                <a:solidFill>
                  <a:schemeClr val="bg1">
                    <a:lumMod val="75000"/>
                  </a:schemeClr>
                </a:solidFill>
                <a:latin typeface="Arial" pitchFamily="34" charset="0"/>
              </a:rPr>
              <a:t>.</a:t>
            </a:r>
            <a:endParaRPr lang="es-ES_tradnl" sz="2400" dirty="0">
              <a:solidFill>
                <a:schemeClr val="bg1">
                  <a:lumMod val="75000"/>
                </a:schemeClr>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p:cTn id="7" dur="1000" fill="hold"/>
                                        <p:tgtEl>
                                          <p:spTgt spid="130050"/>
                                        </p:tgtEl>
                                        <p:attrNameLst>
                                          <p:attrName>ppt_w</p:attrName>
                                        </p:attrNameLst>
                                      </p:cBhvr>
                                      <p:tavLst>
                                        <p:tav tm="0">
                                          <p:val>
                                            <p:fltVal val="0"/>
                                          </p:val>
                                        </p:tav>
                                        <p:tav tm="100000">
                                          <p:val>
                                            <p:strVal val="#ppt_w"/>
                                          </p:val>
                                        </p:tav>
                                      </p:tavLst>
                                    </p:anim>
                                    <p:anim calcmode="lin" valueType="num">
                                      <p:cBhvr>
                                        <p:cTn id="8" dur="1000" fill="hold"/>
                                        <p:tgtEl>
                                          <p:spTgt spid="130050"/>
                                        </p:tgtEl>
                                        <p:attrNameLst>
                                          <p:attrName>ppt_h</p:attrName>
                                        </p:attrNameLst>
                                      </p:cBhvr>
                                      <p:tavLst>
                                        <p:tav tm="0">
                                          <p:val>
                                            <p:fltVal val="0"/>
                                          </p:val>
                                        </p:tav>
                                        <p:tav tm="100000">
                                          <p:val>
                                            <p:strVal val="#ppt_h"/>
                                          </p:val>
                                        </p:tav>
                                      </p:tavLst>
                                    </p:anim>
                                    <p:anim calcmode="lin" valueType="num">
                                      <p:cBhvr>
                                        <p:cTn id="9" dur="1000" fill="hold"/>
                                        <p:tgtEl>
                                          <p:spTgt spid="130050"/>
                                        </p:tgtEl>
                                        <p:attrNameLst>
                                          <p:attrName>style.rotation</p:attrName>
                                        </p:attrNameLst>
                                      </p:cBhvr>
                                      <p:tavLst>
                                        <p:tav tm="0">
                                          <p:val>
                                            <p:fltVal val="90"/>
                                          </p:val>
                                        </p:tav>
                                        <p:tav tm="100000">
                                          <p:val>
                                            <p:fltVal val="0"/>
                                          </p:val>
                                        </p:tav>
                                      </p:tavLst>
                                    </p:anim>
                                    <p:animEffect transition="in" filter="fade">
                                      <p:cBhvr>
                                        <p:cTn id="10" dur="1000"/>
                                        <p:tgtEl>
                                          <p:spTgt spid="13005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3795">
                                            <p:txEl>
                                              <p:pRg st="0" end="0"/>
                                            </p:txEl>
                                          </p:spTgt>
                                        </p:tgtEl>
                                        <p:attrNameLst>
                                          <p:attrName>style.visibility</p:attrName>
                                        </p:attrNameLst>
                                      </p:cBhvr>
                                      <p:to>
                                        <p:strVal val="visible"/>
                                      </p:to>
                                    </p:set>
                                    <p:anim calcmode="lin" valueType="num">
                                      <p:cBhvr>
                                        <p:cTn id="15" dur="1000" fill="hold"/>
                                        <p:tgtEl>
                                          <p:spTgt spid="3379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379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379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379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3795">
                                            <p:txEl>
                                              <p:pRg st="1" end="1"/>
                                            </p:txEl>
                                          </p:spTgt>
                                        </p:tgtEl>
                                        <p:attrNameLst>
                                          <p:attrName>style.visibility</p:attrName>
                                        </p:attrNameLst>
                                      </p:cBhvr>
                                      <p:to>
                                        <p:strVal val="visible"/>
                                      </p:to>
                                    </p:set>
                                    <p:anim calcmode="lin" valueType="num">
                                      <p:cBhvr>
                                        <p:cTn id="23" dur="1000" fill="hold"/>
                                        <p:tgtEl>
                                          <p:spTgt spid="33795">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3795">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3795">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379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3795">
                                            <p:txEl>
                                              <p:pRg st="2" end="2"/>
                                            </p:txEl>
                                          </p:spTgt>
                                        </p:tgtEl>
                                        <p:attrNameLst>
                                          <p:attrName>style.visibility</p:attrName>
                                        </p:attrNameLst>
                                      </p:cBhvr>
                                      <p:to>
                                        <p:strVal val="visible"/>
                                      </p:to>
                                    </p:set>
                                    <p:anim calcmode="lin" valueType="num">
                                      <p:cBhvr>
                                        <p:cTn id="31" dur="1000" fill="hold"/>
                                        <p:tgtEl>
                                          <p:spTgt spid="33795">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3795">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3795">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p:bldP spid="3379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93675" y="476672"/>
            <a:ext cx="87630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4819" name="Text Box 3"/>
          <p:cNvSpPr txBox="1">
            <a:spLocks noChangeArrowheads="1"/>
          </p:cNvSpPr>
          <p:nvPr/>
        </p:nvSpPr>
        <p:spPr bwMode="auto">
          <a:xfrm>
            <a:off x="381000" y="2133600"/>
            <a:ext cx="8575675" cy="4137025"/>
          </a:xfrm>
          <a:prstGeom prst="rect">
            <a:avLst/>
          </a:prstGeom>
          <a:solidFill>
            <a:schemeClr val="bg1"/>
          </a:solidFill>
          <a:ln w="76200">
            <a:solidFill>
              <a:srgbClr val="00CCFF"/>
            </a:solidFill>
            <a:miter lim="800000"/>
            <a:headEnd/>
            <a:tailEnd/>
          </a:ln>
        </p:spPr>
        <p:txBody>
          <a:bodyPr wrap="square">
            <a:spAutoFit/>
          </a:bodyPr>
          <a:lstStyle/>
          <a:p>
            <a:pPr algn="just">
              <a:buClr>
                <a:srgbClr val="00FFFF"/>
              </a:buClr>
              <a:buFont typeface="Wingdings" pitchFamily="2" charset="2"/>
              <a:buChar char="v"/>
            </a:pPr>
            <a:r>
              <a:rPr lang="es-ES_tradnl" sz="2600" b="1" i="1" dirty="0">
                <a:solidFill>
                  <a:schemeClr val="tx2"/>
                </a:solidFill>
                <a:latin typeface="Arial" pitchFamily="34" charset="0"/>
              </a:rPr>
              <a:t>Las estaciones deben tener alcance visual dando lugar al uso de repetidoras intermedias (Filtradoras y Regeneradoras).</a:t>
            </a:r>
          </a:p>
          <a:p>
            <a:pPr algn="just">
              <a:buClr>
                <a:srgbClr val="00FFFF"/>
              </a:buClr>
              <a:buFont typeface="Wingdings" pitchFamily="2" charset="2"/>
              <a:buChar char="v"/>
            </a:pPr>
            <a:r>
              <a:rPr lang="es-ES_tradnl" sz="2600" b="1" i="1" dirty="0">
                <a:solidFill>
                  <a:schemeClr val="tx2"/>
                </a:solidFill>
                <a:latin typeface="Arial" pitchFamily="34" charset="0"/>
              </a:rPr>
              <a:t>Topografía Terrestre – Curvatura de la Tierra limitan el alcance a 30 millas entre estación. </a:t>
            </a:r>
          </a:p>
          <a:p>
            <a:pPr algn="just">
              <a:buClr>
                <a:srgbClr val="00FFFF"/>
              </a:buClr>
              <a:buFont typeface="Wingdings" pitchFamily="2" charset="2"/>
              <a:buChar char="v"/>
            </a:pPr>
            <a:r>
              <a:rPr lang="es-ES_tradnl" sz="2600" b="1" i="1" dirty="0">
                <a:solidFill>
                  <a:schemeClr val="tx2"/>
                </a:solidFill>
                <a:latin typeface="Arial" pitchFamily="34" charset="0"/>
              </a:rPr>
              <a:t>Los Circuitos normalmente extienden redes a miles de Km.</a:t>
            </a:r>
          </a:p>
          <a:p>
            <a:pPr algn="just">
              <a:buClr>
                <a:srgbClr val="00FFFF"/>
              </a:buClr>
              <a:buFont typeface="Wingdings" pitchFamily="2" charset="2"/>
              <a:buChar char="v"/>
            </a:pPr>
            <a:r>
              <a:rPr lang="es-ES_tradnl" sz="2600" b="1" i="1" dirty="0">
                <a:solidFill>
                  <a:schemeClr val="tx2"/>
                </a:solidFill>
                <a:latin typeface="Arial" pitchFamily="34" charset="0"/>
              </a:rPr>
              <a:t>Frecuencias Altas </a:t>
            </a:r>
            <a:r>
              <a:rPr lang="es-ES_tradnl" sz="2600" b="1" i="1" dirty="0">
                <a:solidFill>
                  <a:schemeClr val="tx2"/>
                </a:solidFill>
                <a:latin typeface="Arial" pitchFamily="34" charset="0"/>
                <a:sym typeface="Wingdings 3" pitchFamily="18" charset="2"/>
              </a:rPr>
              <a:t> Centenares de Canales de Comunicaciones.</a:t>
            </a:r>
          </a:p>
          <a:p>
            <a:pPr algn="just">
              <a:buClr>
                <a:srgbClr val="00FFFF"/>
              </a:buClr>
              <a:buFont typeface="Wingdings" pitchFamily="2" charset="2"/>
              <a:buChar char="v"/>
            </a:pPr>
            <a:r>
              <a:rPr lang="es-ES_tradnl" sz="2600" b="1" i="1" dirty="0">
                <a:solidFill>
                  <a:schemeClr val="tx2"/>
                </a:solidFill>
                <a:latin typeface="Arial" pitchFamily="34" charset="0"/>
                <a:sym typeface="Wingdings 3" pitchFamily="18" charset="2"/>
              </a:rPr>
              <a:t>Se Clasifican en Analógicas y Digitales</a:t>
            </a:r>
            <a:endParaRPr lang="es-ES_tradnl" sz="2400" b="1" dirty="0">
              <a:solidFill>
                <a:schemeClr val="tx2"/>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1000" fill="hold"/>
                                        <p:tgtEl>
                                          <p:spTgt spid="131074"/>
                                        </p:tgtEl>
                                        <p:attrNameLst>
                                          <p:attrName>ppt_w</p:attrName>
                                        </p:attrNameLst>
                                      </p:cBhvr>
                                      <p:tavLst>
                                        <p:tav tm="0">
                                          <p:val>
                                            <p:fltVal val="0"/>
                                          </p:val>
                                        </p:tav>
                                        <p:tav tm="100000">
                                          <p:val>
                                            <p:strVal val="#ppt_w"/>
                                          </p:val>
                                        </p:tav>
                                      </p:tavLst>
                                    </p:anim>
                                    <p:anim calcmode="lin" valueType="num">
                                      <p:cBhvr>
                                        <p:cTn id="8" dur="1000" fill="hold"/>
                                        <p:tgtEl>
                                          <p:spTgt spid="131074"/>
                                        </p:tgtEl>
                                        <p:attrNameLst>
                                          <p:attrName>ppt_h</p:attrName>
                                        </p:attrNameLst>
                                      </p:cBhvr>
                                      <p:tavLst>
                                        <p:tav tm="0">
                                          <p:val>
                                            <p:fltVal val="0"/>
                                          </p:val>
                                        </p:tav>
                                        <p:tav tm="100000">
                                          <p:val>
                                            <p:strVal val="#ppt_h"/>
                                          </p:val>
                                        </p:tav>
                                      </p:tavLst>
                                    </p:anim>
                                    <p:anim calcmode="lin" valueType="num">
                                      <p:cBhvr>
                                        <p:cTn id="9" dur="1000" fill="hold"/>
                                        <p:tgtEl>
                                          <p:spTgt spid="131074"/>
                                        </p:tgtEl>
                                        <p:attrNameLst>
                                          <p:attrName>style.rotation</p:attrName>
                                        </p:attrNameLst>
                                      </p:cBhvr>
                                      <p:tavLst>
                                        <p:tav tm="0">
                                          <p:val>
                                            <p:fltVal val="90"/>
                                          </p:val>
                                        </p:tav>
                                        <p:tav tm="100000">
                                          <p:val>
                                            <p:fltVal val="0"/>
                                          </p:val>
                                        </p:tav>
                                      </p:tavLst>
                                    </p:anim>
                                    <p:animEffect transition="in" filter="fade">
                                      <p:cBhvr>
                                        <p:cTn id="10" dur="1000"/>
                                        <p:tgtEl>
                                          <p:spTgt spid="13107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4819">
                                            <p:bg/>
                                          </p:spTgt>
                                        </p:tgtEl>
                                        <p:attrNameLst>
                                          <p:attrName>style.visibility</p:attrName>
                                        </p:attrNameLst>
                                      </p:cBhvr>
                                      <p:to>
                                        <p:strVal val="visible"/>
                                      </p:to>
                                    </p:set>
                                    <p:animEffect transition="in" filter="randombar(horizontal)">
                                      <p:cBhvr>
                                        <p:cTn id="15" dur="500"/>
                                        <p:tgtEl>
                                          <p:spTgt spid="34819">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4819">
                                            <p:txEl>
                                              <p:pRg st="0" end="0"/>
                                            </p:txEl>
                                          </p:spTgt>
                                        </p:tgtEl>
                                        <p:attrNameLst>
                                          <p:attrName>style.visibility</p:attrName>
                                        </p:attrNameLst>
                                      </p:cBhvr>
                                      <p:to>
                                        <p:strVal val="visible"/>
                                      </p:to>
                                    </p:set>
                                    <p:animEffect transition="in" filter="randombar(horizontal)">
                                      <p:cBhvr>
                                        <p:cTn id="20" dur="500"/>
                                        <p:tgtEl>
                                          <p:spTgt spid="348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4819">
                                            <p:txEl>
                                              <p:pRg st="1" end="1"/>
                                            </p:txEl>
                                          </p:spTgt>
                                        </p:tgtEl>
                                        <p:attrNameLst>
                                          <p:attrName>style.visibility</p:attrName>
                                        </p:attrNameLst>
                                      </p:cBhvr>
                                      <p:to>
                                        <p:strVal val="visible"/>
                                      </p:to>
                                    </p:set>
                                    <p:animEffect transition="in" filter="randombar(horizontal)">
                                      <p:cBhvr>
                                        <p:cTn id="25" dur="500"/>
                                        <p:tgtEl>
                                          <p:spTgt spid="3481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4819">
                                            <p:txEl>
                                              <p:pRg st="2" end="2"/>
                                            </p:txEl>
                                          </p:spTgt>
                                        </p:tgtEl>
                                        <p:attrNameLst>
                                          <p:attrName>style.visibility</p:attrName>
                                        </p:attrNameLst>
                                      </p:cBhvr>
                                      <p:to>
                                        <p:strVal val="visible"/>
                                      </p:to>
                                    </p:set>
                                    <p:animEffect transition="in" filter="randombar(horizontal)">
                                      <p:cBhvr>
                                        <p:cTn id="30" dur="500"/>
                                        <p:tgtEl>
                                          <p:spTgt spid="348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35" dur="500"/>
                                        <p:tgtEl>
                                          <p:spTgt spid="3481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40"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nimBg="1"/>
      <p:bldP spid="3481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b="1" i="1" dirty="0">
                <a:solidFill>
                  <a:schemeClr val="accent6">
                    <a:lumMod val="75000"/>
                  </a:schemeClr>
                </a:solidFill>
                <a:effectLst>
                  <a:outerShdw blurRad="38100" dist="38100" dir="2700000" algn="tl">
                    <a:srgbClr val="000000"/>
                  </a:outerShdw>
                </a:effectLst>
                <a:latin typeface="Arial" pitchFamily="34" charset="0"/>
              </a:rPr>
            </a:br>
            <a:r>
              <a:rPr lang="es-ES_tradnl"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5843" name="Picture 3" descr="microondas"/>
          <p:cNvPicPr>
            <a:picLocks noChangeAspect="1" noChangeArrowheads="1"/>
          </p:cNvPicPr>
          <p:nvPr/>
        </p:nvPicPr>
        <p:blipFill>
          <a:blip r:embed="rId3" cstate="print"/>
          <a:srcRect/>
          <a:stretch>
            <a:fillRect/>
          </a:stretch>
        </p:blipFill>
        <p:spPr bwMode="auto">
          <a:xfrm>
            <a:off x="304800" y="1905000"/>
            <a:ext cx="86106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55650" y="0"/>
            <a:ext cx="7772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40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4000" b="1" i="1" dirty="0">
                <a:solidFill>
                  <a:schemeClr val="accent6">
                    <a:lumMod val="75000"/>
                  </a:schemeClr>
                </a:solidFill>
                <a:effectLst>
                  <a:outerShdw blurRad="38100" dist="38100" dir="2700000" algn="tl">
                    <a:srgbClr val="000000"/>
                  </a:outerShdw>
                </a:effectLst>
                <a:latin typeface="Arial" pitchFamily="34" charset="0"/>
              </a:rPr>
            </a:br>
            <a:r>
              <a:rPr lang="es-ES_tradnl" sz="4000"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6867" name="Picture 4" descr="MVC-008F"/>
          <p:cNvPicPr>
            <a:picLocks noChangeAspect="1" noChangeArrowheads="1"/>
          </p:cNvPicPr>
          <p:nvPr/>
        </p:nvPicPr>
        <p:blipFill>
          <a:blip r:embed="rId3" cstate="print"/>
          <a:srcRect/>
          <a:stretch>
            <a:fillRect/>
          </a:stretch>
        </p:blipFill>
        <p:spPr bwMode="auto">
          <a:xfrm>
            <a:off x="323850" y="1916113"/>
            <a:ext cx="4895850" cy="4606925"/>
          </a:xfrm>
          <a:prstGeom prst="rect">
            <a:avLst/>
          </a:prstGeom>
          <a:solidFill>
            <a:schemeClr val="bg1"/>
          </a:solidFill>
          <a:ln w="76200" algn="ctr">
            <a:solidFill>
              <a:schemeClr val="accent2">
                <a:lumMod val="50000"/>
                <a:lumOff val="50000"/>
              </a:schemeClr>
            </a:solidFill>
            <a:miter lim="800000"/>
            <a:headEnd/>
            <a:tailEnd/>
          </a:ln>
        </p:spPr>
      </p:pic>
      <p:pic>
        <p:nvPicPr>
          <p:cNvPr id="36868" name="Picture 5" descr="DSC05707"/>
          <p:cNvPicPr>
            <a:picLocks noChangeAspect="1" noChangeArrowheads="1"/>
          </p:cNvPicPr>
          <p:nvPr/>
        </p:nvPicPr>
        <p:blipFill>
          <a:blip r:embed="rId4" cstate="print"/>
          <a:srcRect/>
          <a:stretch>
            <a:fillRect/>
          </a:stretch>
        </p:blipFill>
        <p:spPr bwMode="auto">
          <a:xfrm>
            <a:off x="5581650" y="4571509"/>
            <a:ext cx="3167063" cy="2106613"/>
          </a:xfrm>
          <a:prstGeom prst="rect">
            <a:avLst/>
          </a:prstGeom>
          <a:solidFill>
            <a:schemeClr val="bg1"/>
          </a:solidFill>
          <a:ln w="76200" algn="ctr">
            <a:solidFill>
              <a:schemeClr val="accent2">
                <a:lumMod val="50000"/>
                <a:lumOff val="50000"/>
              </a:schemeClr>
            </a:solidFill>
            <a:miter lim="800000"/>
            <a:headEnd/>
            <a:tailEnd/>
          </a:ln>
        </p:spPr>
      </p:pic>
      <p:pic>
        <p:nvPicPr>
          <p:cNvPr id="36869" name="Picture 6" descr="MVC-020F"/>
          <p:cNvPicPr>
            <a:picLocks noChangeAspect="1" noChangeArrowheads="1"/>
          </p:cNvPicPr>
          <p:nvPr/>
        </p:nvPicPr>
        <p:blipFill>
          <a:blip r:embed="rId5" cstate="print"/>
          <a:srcRect/>
          <a:stretch>
            <a:fillRect/>
          </a:stretch>
        </p:blipFill>
        <p:spPr bwMode="auto">
          <a:xfrm>
            <a:off x="5580063" y="1844675"/>
            <a:ext cx="3168650" cy="2376488"/>
          </a:xfrm>
          <a:prstGeom prst="rect">
            <a:avLst/>
          </a:prstGeom>
          <a:solidFill>
            <a:schemeClr val="bg1"/>
          </a:solidFill>
          <a:ln w="76200" algn="ctr">
            <a:solidFill>
              <a:schemeClr val="accent2">
                <a:lumMod val="50000"/>
                <a:lumOff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2434"/>
                                        </p:tgtEl>
                                        <p:attrNameLst>
                                          <p:attrName>style.visibility</p:attrName>
                                        </p:attrNameLst>
                                      </p:cBhvr>
                                      <p:to>
                                        <p:strVal val="visible"/>
                                      </p:to>
                                    </p:set>
                                    <p:anim calcmode="lin" valueType="num">
                                      <p:cBhvr>
                                        <p:cTn id="7" dur="1000" fill="hold"/>
                                        <p:tgtEl>
                                          <p:spTgt spid="402434"/>
                                        </p:tgtEl>
                                        <p:attrNameLst>
                                          <p:attrName>ppt_w</p:attrName>
                                        </p:attrNameLst>
                                      </p:cBhvr>
                                      <p:tavLst>
                                        <p:tav tm="0">
                                          <p:val>
                                            <p:fltVal val="0"/>
                                          </p:val>
                                        </p:tav>
                                        <p:tav tm="100000">
                                          <p:val>
                                            <p:strVal val="#ppt_w"/>
                                          </p:val>
                                        </p:tav>
                                      </p:tavLst>
                                    </p:anim>
                                    <p:anim calcmode="lin" valueType="num">
                                      <p:cBhvr>
                                        <p:cTn id="8" dur="1000" fill="hold"/>
                                        <p:tgtEl>
                                          <p:spTgt spid="402434"/>
                                        </p:tgtEl>
                                        <p:attrNameLst>
                                          <p:attrName>ppt_h</p:attrName>
                                        </p:attrNameLst>
                                      </p:cBhvr>
                                      <p:tavLst>
                                        <p:tav tm="0">
                                          <p:val>
                                            <p:fltVal val="0"/>
                                          </p:val>
                                        </p:tav>
                                        <p:tav tm="100000">
                                          <p:val>
                                            <p:strVal val="#ppt_h"/>
                                          </p:val>
                                        </p:tav>
                                      </p:tavLst>
                                    </p:anim>
                                    <p:anim calcmode="lin" valueType="num">
                                      <p:cBhvr>
                                        <p:cTn id="9" dur="1000" fill="hold"/>
                                        <p:tgtEl>
                                          <p:spTgt spid="402434"/>
                                        </p:tgtEl>
                                        <p:attrNameLst>
                                          <p:attrName>style.rotation</p:attrName>
                                        </p:attrNameLst>
                                      </p:cBhvr>
                                      <p:tavLst>
                                        <p:tav tm="0">
                                          <p:val>
                                            <p:fltVal val="90"/>
                                          </p:val>
                                        </p:tav>
                                        <p:tav tm="100000">
                                          <p:val>
                                            <p:fltVal val="0"/>
                                          </p:val>
                                        </p:tav>
                                      </p:tavLst>
                                    </p:anim>
                                    <p:animEffect transition="in" filter="fade">
                                      <p:cBhvr>
                                        <p:cTn id="10" dur="1000"/>
                                        <p:tgtEl>
                                          <p:spTgt spid="4024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6867"/>
                                        </p:tgtEl>
                                        <p:attrNameLst>
                                          <p:attrName>style.visibility</p:attrName>
                                        </p:attrNameLst>
                                      </p:cBhvr>
                                      <p:to>
                                        <p:strVal val="visible"/>
                                      </p:to>
                                    </p:set>
                                    <p:anim calcmode="lin" valueType="num">
                                      <p:cBhvr>
                                        <p:cTn id="15" dur="1000" fill="hold"/>
                                        <p:tgtEl>
                                          <p:spTgt spid="36867"/>
                                        </p:tgtEl>
                                        <p:attrNameLst>
                                          <p:attrName>ppt_w</p:attrName>
                                        </p:attrNameLst>
                                      </p:cBhvr>
                                      <p:tavLst>
                                        <p:tav tm="0">
                                          <p:val>
                                            <p:fltVal val="0"/>
                                          </p:val>
                                        </p:tav>
                                        <p:tav tm="100000">
                                          <p:val>
                                            <p:strVal val="#ppt_w"/>
                                          </p:val>
                                        </p:tav>
                                      </p:tavLst>
                                    </p:anim>
                                    <p:anim calcmode="lin" valueType="num">
                                      <p:cBhvr>
                                        <p:cTn id="16" dur="1000" fill="hold"/>
                                        <p:tgtEl>
                                          <p:spTgt spid="36867"/>
                                        </p:tgtEl>
                                        <p:attrNameLst>
                                          <p:attrName>ppt_h</p:attrName>
                                        </p:attrNameLst>
                                      </p:cBhvr>
                                      <p:tavLst>
                                        <p:tav tm="0">
                                          <p:val>
                                            <p:fltVal val="0"/>
                                          </p:val>
                                        </p:tav>
                                        <p:tav tm="100000">
                                          <p:val>
                                            <p:strVal val="#ppt_h"/>
                                          </p:val>
                                        </p:tav>
                                      </p:tavLst>
                                    </p:anim>
                                    <p:anim calcmode="lin" valueType="num">
                                      <p:cBhvr>
                                        <p:cTn id="17" dur="1000" fill="hold"/>
                                        <p:tgtEl>
                                          <p:spTgt spid="36867"/>
                                        </p:tgtEl>
                                        <p:attrNameLst>
                                          <p:attrName>style.rotation</p:attrName>
                                        </p:attrNameLst>
                                      </p:cBhvr>
                                      <p:tavLst>
                                        <p:tav tm="0">
                                          <p:val>
                                            <p:fltVal val="90"/>
                                          </p:val>
                                        </p:tav>
                                        <p:tav tm="100000">
                                          <p:val>
                                            <p:fltVal val="0"/>
                                          </p:val>
                                        </p:tav>
                                      </p:tavLst>
                                    </p:anim>
                                    <p:animEffect transition="in" filter="fade">
                                      <p:cBhvr>
                                        <p:cTn id="18" dur="1000"/>
                                        <p:tgtEl>
                                          <p:spTgt spid="36867"/>
                                        </p:tgtEl>
                                      </p:cBhvr>
                                    </p:animEffect>
                                  </p:childTnLst>
                                </p:cTn>
                              </p:par>
                              <p:par>
                                <p:cTn id="19" presetID="31" presetClass="entr" presetSubtype="0" fill="hold" nodeType="withEffect">
                                  <p:stCondLst>
                                    <p:cond delay="0"/>
                                  </p:stCondLst>
                                  <p:childTnLst>
                                    <p:set>
                                      <p:cBhvr>
                                        <p:cTn id="20" dur="1" fill="hold">
                                          <p:stCondLst>
                                            <p:cond delay="0"/>
                                          </p:stCondLst>
                                        </p:cTn>
                                        <p:tgtEl>
                                          <p:spTgt spid="36869"/>
                                        </p:tgtEl>
                                        <p:attrNameLst>
                                          <p:attrName>style.visibility</p:attrName>
                                        </p:attrNameLst>
                                      </p:cBhvr>
                                      <p:to>
                                        <p:strVal val="visible"/>
                                      </p:to>
                                    </p:set>
                                    <p:anim calcmode="lin" valueType="num">
                                      <p:cBhvr>
                                        <p:cTn id="21" dur="1000" fill="hold"/>
                                        <p:tgtEl>
                                          <p:spTgt spid="36869"/>
                                        </p:tgtEl>
                                        <p:attrNameLst>
                                          <p:attrName>ppt_w</p:attrName>
                                        </p:attrNameLst>
                                      </p:cBhvr>
                                      <p:tavLst>
                                        <p:tav tm="0">
                                          <p:val>
                                            <p:fltVal val="0"/>
                                          </p:val>
                                        </p:tav>
                                        <p:tav tm="100000">
                                          <p:val>
                                            <p:strVal val="#ppt_w"/>
                                          </p:val>
                                        </p:tav>
                                      </p:tavLst>
                                    </p:anim>
                                    <p:anim calcmode="lin" valueType="num">
                                      <p:cBhvr>
                                        <p:cTn id="22" dur="1000" fill="hold"/>
                                        <p:tgtEl>
                                          <p:spTgt spid="36869"/>
                                        </p:tgtEl>
                                        <p:attrNameLst>
                                          <p:attrName>ppt_h</p:attrName>
                                        </p:attrNameLst>
                                      </p:cBhvr>
                                      <p:tavLst>
                                        <p:tav tm="0">
                                          <p:val>
                                            <p:fltVal val="0"/>
                                          </p:val>
                                        </p:tav>
                                        <p:tav tm="100000">
                                          <p:val>
                                            <p:strVal val="#ppt_h"/>
                                          </p:val>
                                        </p:tav>
                                      </p:tavLst>
                                    </p:anim>
                                    <p:anim calcmode="lin" valueType="num">
                                      <p:cBhvr>
                                        <p:cTn id="23" dur="1000" fill="hold"/>
                                        <p:tgtEl>
                                          <p:spTgt spid="36869"/>
                                        </p:tgtEl>
                                        <p:attrNameLst>
                                          <p:attrName>style.rotation</p:attrName>
                                        </p:attrNameLst>
                                      </p:cBhvr>
                                      <p:tavLst>
                                        <p:tav tm="0">
                                          <p:val>
                                            <p:fltVal val="90"/>
                                          </p:val>
                                        </p:tav>
                                        <p:tav tm="100000">
                                          <p:val>
                                            <p:fltVal val="0"/>
                                          </p:val>
                                        </p:tav>
                                      </p:tavLst>
                                    </p:anim>
                                    <p:animEffect transition="in" filter="fade">
                                      <p:cBhvr>
                                        <p:cTn id="24" dur="1000"/>
                                        <p:tgtEl>
                                          <p:spTgt spid="36869"/>
                                        </p:tgtEl>
                                      </p:cBhvr>
                                    </p:animEffect>
                                  </p:childTnLst>
                                </p:cTn>
                              </p:par>
                              <p:par>
                                <p:cTn id="25" presetID="31" presetClass="entr" presetSubtype="0" fill="hold" nodeType="withEffect">
                                  <p:stCondLst>
                                    <p:cond delay="0"/>
                                  </p:stCondLst>
                                  <p:childTnLst>
                                    <p:set>
                                      <p:cBhvr>
                                        <p:cTn id="26" dur="1" fill="hold">
                                          <p:stCondLst>
                                            <p:cond delay="0"/>
                                          </p:stCondLst>
                                        </p:cTn>
                                        <p:tgtEl>
                                          <p:spTgt spid="36868"/>
                                        </p:tgtEl>
                                        <p:attrNameLst>
                                          <p:attrName>style.visibility</p:attrName>
                                        </p:attrNameLst>
                                      </p:cBhvr>
                                      <p:to>
                                        <p:strVal val="visible"/>
                                      </p:to>
                                    </p:set>
                                    <p:anim calcmode="lin" valueType="num">
                                      <p:cBhvr>
                                        <p:cTn id="27" dur="1000" fill="hold"/>
                                        <p:tgtEl>
                                          <p:spTgt spid="36868"/>
                                        </p:tgtEl>
                                        <p:attrNameLst>
                                          <p:attrName>ppt_w</p:attrName>
                                        </p:attrNameLst>
                                      </p:cBhvr>
                                      <p:tavLst>
                                        <p:tav tm="0">
                                          <p:val>
                                            <p:fltVal val="0"/>
                                          </p:val>
                                        </p:tav>
                                        <p:tav tm="100000">
                                          <p:val>
                                            <p:strVal val="#ppt_w"/>
                                          </p:val>
                                        </p:tav>
                                      </p:tavLst>
                                    </p:anim>
                                    <p:anim calcmode="lin" valueType="num">
                                      <p:cBhvr>
                                        <p:cTn id="28" dur="1000" fill="hold"/>
                                        <p:tgtEl>
                                          <p:spTgt spid="36868"/>
                                        </p:tgtEl>
                                        <p:attrNameLst>
                                          <p:attrName>ppt_h</p:attrName>
                                        </p:attrNameLst>
                                      </p:cBhvr>
                                      <p:tavLst>
                                        <p:tav tm="0">
                                          <p:val>
                                            <p:fltVal val="0"/>
                                          </p:val>
                                        </p:tav>
                                        <p:tav tm="100000">
                                          <p:val>
                                            <p:strVal val="#ppt_h"/>
                                          </p:val>
                                        </p:tav>
                                      </p:tavLst>
                                    </p:anim>
                                    <p:anim calcmode="lin" valueType="num">
                                      <p:cBhvr>
                                        <p:cTn id="29" dur="1000" fill="hold"/>
                                        <p:tgtEl>
                                          <p:spTgt spid="36868"/>
                                        </p:tgtEl>
                                        <p:attrNameLst>
                                          <p:attrName>style.rotation</p:attrName>
                                        </p:attrNameLst>
                                      </p:cBhvr>
                                      <p:tavLst>
                                        <p:tav tm="0">
                                          <p:val>
                                            <p:fltVal val="90"/>
                                          </p:val>
                                        </p:tav>
                                        <p:tav tm="100000">
                                          <p:val>
                                            <p:fltVal val="0"/>
                                          </p:val>
                                        </p:tav>
                                      </p:tavLst>
                                    </p:anim>
                                    <p:animEffect transition="in" filter="fade">
                                      <p:cBhvr>
                                        <p:cTn id="30" dur="1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55650" y="0"/>
            <a:ext cx="7772400" cy="1524000"/>
          </a:xfrm>
          <a:solidFill>
            <a:schemeClr val="bg1"/>
          </a:solidFill>
          <a:ln w="76200">
            <a:solidFill>
              <a:srgbClr val="008000"/>
            </a:solidFill>
          </a:ln>
        </p:spPr>
        <p:txBody>
          <a:bodyPr/>
          <a:lstStyle/>
          <a:p>
            <a:pPr>
              <a:defRPr/>
            </a:pPr>
            <a:r>
              <a:rPr lang="es-ES_tradnl" i="1" dirty="0">
                <a:solidFill>
                  <a:schemeClr val="accent1"/>
                </a:solidFill>
                <a:effectLst>
                  <a:outerShdw blurRad="38100" dist="38100" dir="2700000" algn="tl">
                    <a:srgbClr val="000000"/>
                  </a:outerShdw>
                </a:effectLst>
                <a:latin typeface="Tahoma" pitchFamily="34" charset="0"/>
              </a:rPr>
              <a:t>Medios Físicos de Transmisión</a:t>
            </a:r>
            <a:br>
              <a:rPr lang="es-ES_tradnl" i="1" dirty="0">
                <a:solidFill>
                  <a:schemeClr val="accent1"/>
                </a:solidFill>
                <a:effectLst>
                  <a:outerShdw blurRad="38100" dist="38100" dir="2700000" algn="tl">
                    <a:srgbClr val="000000"/>
                  </a:outerShdw>
                </a:effectLst>
                <a:latin typeface="Tahoma" pitchFamily="34" charset="0"/>
              </a:rPr>
            </a:br>
            <a:r>
              <a:rPr lang="es-ES_tradnl" i="1" dirty="0">
                <a:solidFill>
                  <a:schemeClr val="accent1"/>
                </a:solidFill>
                <a:effectLst>
                  <a:outerShdw blurRad="38100" dist="38100" dir="2700000" algn="tl">
                    <a:srgbClr val="000000"/>
                  </a:outerShdw>
                </a:effectLst>
                <a:latin typeface="Tahoma" pitchFamily="34" charset="0"/>
              </a:rPr>
              <a:t>Microondas</a:t>
            </a:r>
          </a:p>
        </p:txBody>
      </p:sp>
      <p:pic>
        <p:nvPicPr>
          <p:cNvPr id="37891" name="Picture 7" descr="MVC-010F"/>
          <p:cNvPicPr>
            <a:picLocks noChangeAspect="1" noChangeArrowheads="1"/>
          </p:cNvPicPr>
          <p:nvPr/>
        </p:nvPicPr>
        <p:blipFill>
          <a:blip r:embed="rId3" cstate="print"/>
          <a:srcRect/>
          <a:stretch>
            <a:fillRect/>
          </a:stretch>
        </p:blipFill>
        <p:spPr bwMode="auto">
          <a:xfrm>
            <a:off x="827088" y="1844675"/>
            <a:ext cx="3565525" cy="4752975"/>
          </a:xfrm>
          <a:prstGeom prst="rect">
            <a:avLst/>
          </a:prstGeom>
          <a:solidFill>
            <a:schemeClr val="bg1"/>
          </a:solidFill>
          <a:ln w="76200" algn="ctr">
            <a:solidFill>
              <a:srgbClr val="008000"/>
            </a:solidFill>
            <a:miter lim="800000"/>
            <a:headEnd/>
            <a:tailEnd/>
          </a:ln>
        </p:spPr>
      </p:pic>
      <p:pic>
        <p:nvPicPr>
          <p:cNvPr id="37892" name="Picture 8" descr="MVC-018F"/>
          <p:cNvPicPr>
            <a:picLocks noChangeAspect="1" noChangeArrowheads="1"/>
          </p:cNvPicPr>
          <p:nvPr/>
        </p:nvPicPr>
        <p:blipFill>
          <a:blip r:embed="rId4" cstate="print"/>
          <a:srcRect/>
          <a:stretch>
            <a:fillRect/>
          </a:stretch>
        </p:blipFill>
        <p:spPr bwMode="auto">
          <a:xfrm>
            <a:off x="4859338" y="1844675"/>
            <a:ext cx="3563937" cy="4751388"/>
          </a:xfrm>
          <a:prstGeom prst="rect">
            <a:avLst/>
          </a:prstGeom>
          <a:solidFill>
            <a:schemeClr val="bg1"/>
          </a:solidFill>
          <a:ln w="76200" algn="ctr">
            <a:solidFill>
              <a:srgbClr val="008000"/>
            </a:solid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07504" y="2349500"/>
            <a:ext cx="9036496" cy="3785652"/>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Técnica de comunicación con medios inalámbricos.</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Se utiliza en redes de Topología Tipo </a:t>
            </a:r>
            <a:r>
              <a:rPr lang="es-ES_tradnl" sz="3000" b="1" i="1" dirty="0" err="1">
                <a:solidFill>
                  <a:schemeClr val="bg1">
                    <a:lumMod val="75000"/>
                  </a:schemeClr>
                </a:solidFill>
                <a:effectLst>
                  <a:outerShdw blurRad="38100" dist="38100" dir="2700000" algn="tl">
                    <a:srgbClr val="000000"/>
                  </a:outerShdw>
                </a:effectLst>
                <a:latin typeface="Arial" charset="0"/>
              </a:rPr>
              <a:t>Lan</a:t>
            </a:r>
            <a:r>
              <a:rPr lang="es-ES_tradnl" sz="3000" b="1" i="1" dirty="0">
                <a:solidFill>
                  <a:schemeClr val="bg1">
                    <a:lumMod val="75000"/>
                  </a:schemeClr>
                </a:solidFill>
                <a:effectLst>
                  <a:outerShdw blurRad="38100" dist="38100" dir="2700000" algn="tl">
                    <a:srgbClr val="000000"/>
                  </a:outerShdw>
                </a:effectLst>
                <a:latin typeface="Arial" charset="0"/>
              </a:rPr>
              <a:t> y se las denomina </a:t>
            </a:r>
            <a:r>
              <a:rPr lang="es-ES_tradnl" sz="3000" b="1" i="1" dirty="0" err="1">
                <a:solidFill>
                  <a:schemeClr val="bg1">
                    <a:lumMod val="75000"/>
                  </a:schemeClr>
                </a:solidFill>
                <a:effectLst>
                  <a:outerShdw blurRad="38100" dist="38100" dir="2700000" algn="tl">
                    <a:srgbClr val="000000"/>
                  </a:outerShdw>
                </a:effectLst>
                <a:latin typeface="Arial" charset="0"/>
              </a:rPr>
              <a:t>RadioLan</a:t>
            </a:r>
            <a:r>
              <a:rPr lang="es-ES_tradnl" sz="3000" b="1" i="1" dirty="0">
                <a:solidFill>
                  <a:schemeClr val="bg1">
                    <a:lumMod val="75000"/>
                  </a:schemeClr>
                </a:solidFill>
                <a:effectLst>
                  <a:outerShdw blurRad="38100" dist="38100" dir="2700000" algn="tl">
                    <a:srgbClr val="000000"/>
                  </a:outerShdw>
                </a:effectLst>
                <a:latin typeface="Arial" charset="0"/>
              </a:rPr>
              <a:t> (</a:t>
            </a:r>
            <a:r>
              <a:rPr lang="es-ES_tradnl" sz="3000" b="1" i="1" dirty="0" err="1">
                <a:solidFill>
                  <a:schemeClr val="bg1">
                    <a:lumMod val="75000"/>
                  </a:schemeClr>
                </a:solidFill>
                <a:effectLst>
                  <a:outerShdw blurRad="38100" dist="38100" dir="2700000" algn="tl">
                    <a:srgbClr val="000000"/>
                  </a:outerShdw>
                </a:effectLst>
                <a:latin typeface="Arial" charset="0"/>
              </a:rPr>
              <a:t>RLan</a:t>
            </a:r>
            <a:r>
              <a:rPr lang="es-ES_tradnl" sz="3000" b="1" i="1" dirty="0">
                <a:solidFill>
                  <a:schemeClr val="bg1">
                    <a:lumMod val="75000"/>
                  </a:schemeClr>
                </a:solidFill>
                <a:effectLst>
                  <a:outerShdw blurRad="38100" dist="38100" dir="2700000" algn="tl">
                    <a:srgbClr val="000000"/>
                  </a:outerShdw>
                </a:effectLst>
                <a:latin typeface="Arial" charset="0"/>
              </a:rPr>
              <a:t>).</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Utiliza la banda de Frecuencia UHF/SHF y  puede configurarse para diferentes. frecuencias y con diferentes codificaciones de acuerdo a cada canal</a:t>
            </a:r>
            <a:r>
              <a:rPr lang="es-ES_tradnl" sz="3000" b="1" dirty="0">
                <a:solidFill>
                  <a:schemeClr val="bg1">
                    <a:lumMod val="75000"/>
                  </a:schemeClr>
                </a:solidFill>
                <a:effectLst>
                  <a:outerShdw blurRad="38100" dist="38100" dir="2700000" algn="tl">
                    <a:srgbClr val="000000"/>
                  </a:outerShdw>
                </a:effectLst>
                <a:latin typeface="Arial" charset="0"/>
              </a:rPr>
              <a:t>.</a:t>
            </a:r>
            <a:endParaRPr lang="es-ES_tradnl" sz="2800" b="1" dirty="0">
              <a:solidFill>
                <a:schemeClr val="bg1">
                  <a:lumMod val="75000"/>
                </a:schemeClr>
              </a:solidFill>
              <a:effectLst>
                <a:outerShdw blurRad="38100" dist="38100" dir="2700000" algn="tl">
                  <a:srgbClr val="000000"/>
                </a:outerShdw>
              </a:effectLst>
              <a:latin typeface="Arial" charset="0"/>
            </a:endParaRPr>
          </a:p>
        </p:txBody>
      </p:sp>
      <p:sp>
        <p:nvSpPr>
          <p:cNvPr id="134148" name="Rectangle 4"/>
          <p:cNvSpPr>
            <a:spLocks noChangeArrowheads="1"/>
          </p:cNvSpPr>
          <p:nvPr/>
        </p:nvSpPr>
        <p:spPr bwMode="auto">
          <a:xfrm>
            <a:off x="251521" y="304800"/>
            <a:ext cx="8712967" cy="1200329"/>
          </a:xfrm>
          <a:prstGeom prst="rect">
            <a:avLst/>
          </a:prstGeo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pPr algn="ct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b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Spread </a:t>
            </a:r>
            <a:r>
              <a:rPr lang="es-ES_tradnl" sz="3600" b="1" i="1" dirty="0" err="1">
                <a:solidFill>
                  <a:schemeClr val="accent6">
                    <a:lumMod val="75000"/>
                  </a:schemeClr>
                </a:solidFill>
                <a:effectLst>
                  <a:outerShdw blurRad="38100" dist="38100" dir="2700000" algn="tl">
                    <a:srgbClr val="000000"/>
                  </a:outerShdw>
                </a:effectLst>
                <a:latin typeface="Arial" pitchFamily="34" charset="0"/>
                <a:ea typeface="+mj-ea"/>
                <a:cs typeface="+mj-cs"/>
              </a:rPr>
              <a:t>Spectrum</a:t>
            </a: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(Espectro Disperso)</a:t>
            </a:r>
            <a:endParaRPr lang="es-AR" sz="3600" b="1" i="1" dirty="0">
              <a:solidFill>
                <a:schemeClr val="accent6">
                  <a:lumMod val="75000"/>
                </a:schemeClr>
              </a:solidFill>
              <a:effectLst>
                <a:outerShdw blurRad="38100" dist="38100" dir="2700000" algn="tl">
                  <a:srgbClr val="000000"/>
                </a:outerShdw>
              </a:effectLst>
              <a:latin typeface="Arial"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anim calcmode="lin" valueType="num">
                                      <p:cBhvr>
                                        <p:cTn id="7" dur="1000" fill="hold"/>
                                        <p:tgtEl>
                                          <p:spTgt spid="134148"/>
                                        </p:tgtEl>
                                        <p:attrNameLst>
                                          <p:attrName>ppt_w</p:attrName>
                                        </p:attrNameLst>
                                      </p:cBhvr>
                                      <p:tavLst>
                                        <p:tav tm="0">
                                          <p:val>
                                            <p:fltVal val="0"/>
                                          </p:val>
                                        </p:tav>
                                        <p:tav tm="100000">
                                          <p:val>
                                            <p:strVal val="#ppt_w"/>
                                          </p:val>
                                        </p:tav>
                                      </p:tavLst>
                                    </p:anim>
                                    <p:anim calcmode="lin" valueType="num">
                                      <p:cBhvr>
                                        <p:cTn id="8" dur="1000" fill="hold"/>
                                        <p:tgtEl>
                                          <p:spTgt spid="134148"/>
                                        </p:tgtEl>
                                        <p:attrNameLst>
                                          <p:attrName>ppt_h</p:attrName>
                                        </p:attrNameLst>
                                      </p:cBhvr>
                                      <p:tavLst>
                                        <p:tav tm="0">
                                          <p:val>
                                            <p:fltVal val="0"/>
                                          </p:val>
                                        </p:tav>
                                        <p:tav tm="100000">
                                          <p:val>
                                            <p:strVal val="#ppt_h"/>
                                          </p:val>
                                        </p:tav>
                                      </p:tavLst>
                                    </p:anim>
                                    <p:anim calcmode="lin" valueType="num">
                                      <p:cBhvr>
                                        <p:cTn id="9" dur="1000" fill="hold"/>
                                        <p:tgtEl>
                                          <p:spTgt spid="134148"/>
                                        </p:tgtEl>
                                        <p:attrNameLst>
                                          <p:attrName>style.rotation</p:attrName>
                                        </p:attrNameLst>
                                      </p:cBhvr>
                                      <p:tavLst>
                                        <p:tav tm="0">
                                          <p:val>
                                            <p:fltVal val="90"/>
                                          </p:val>
                                        </p:tav>
                                        <p:tav tm="100000">
                                          <p:val>
                                            <p:fltVal val="0"/>
                                          </p:val>
                                        </p:tav>
                                      </p:tavLst>
                                    </p:anim>
                                    <p:animEffect transition="in" filter="fade">
                                      <p:cBhvr>
                                        <p:cTn id="10" dur="1000"/>
                                        <p:tgtEl>
                                          <p:spTgt spid="1341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4147">
                                            <p:bg/>
                                          </p:spTgt>
                                        </p:tgtEl>
                                        <p:attrNameLst>
                                          <p:attrName>style.visibility</p:attrName>
                                        </p:attrNameLst>
                                      </p:cBhvr>
                                      <p:to>
                                        <p:strVal val="visible"/>
                                      </p:to>
                                    </p:set>
                                    <p:anim calcmode="lin" valueType="num">
                                      <p:cBhvr>
                                        <p:cTn id="13" dur="1000" fill="hold"/>
                                        <p:tgtEl>
                                          <p:spTgt spid="134147">
                                            <p:bg/>
                                          </p:spTgt>
                                        </p:tgtEl>
                                        <p:attrNameLst>
                                          <p:attrName>ppt_w</p:attrName>
                                        </p:attrNameLst>
                                      </p:cBhvr>
                                      <p:tavLst>
                                        <p:tav tm="0">
                                          <p:val>
                                            <p:fltVal val="0"/>
                                          </p:val>
                                        </p:tav>
                                        <p:tav tm="100000">
                                          <p:val>
                                            <p:strVal val="#ppt_w"/>
                                          </p:val>
                                        </p:tav>
                                      </p:tavLst>
                                    </p:anim>
                                    <p:anim calcmode="lin" valueType="num">
                                      <p:cBhvr>
                                        <p:cTn id="14" dur="1000" fill="hold"/>
                                        <p:tgtEl>
                                          <p:spTgt spid="134147">
                                            <p:bg/>
                                          </p:spTgt>
                                        </p:tgtEl>
                                        <p:attrNameLst>
                                          <p:attrName>ppt_h</p:attrName>
                                        </p:attrNameLst>
                                      </p:cBhvr>
                                      <p:tavLst>
                                        <p:tav tm="0">
                                          <p:val>
                                            <p:fltVal val="0"/>
                                          </p:val>
                                        </p:tav>
                                        <p:tav tm="100000">
                                          <p:val>
                                            <p:strVal val="#ppt_h"/>
                                          </p:val>
                                        </p:tav>
                                      </p:tavLst>
                                    </p:anim>
                                    <p:anim calcmode="lin" valueType="num">
                                      <p:cBhvr>
                                        <p:cTn id="15" dur="1000" fill="hold"/>
                                        <p:tgtEl>
                                          <p:spTgt spid="134147">
                                            <p:bg/>
                                          </p:spTgt>
                                        </p:tgtEl>
                                        <p:attrNameLst>
                                          <p:attrName>style.rotation</p:attrName>
                                        </p:attrNameLst>
                                      </p:cBhvr>
                                      <p:tavLst>
                                        <p:tav tm="0">
                                          <p:val>
                                            <p:fltVal val="90"/>
                                          </p:val>
                                        </p:tav>
                                        <p:tav tm="100000">
                                          <p:val>
                                            <p:fltVal val="0"/>
                                          </p:val>
                                        </p:tav>
                                      </p:tavLst>
                                    </p:anim>
                                    <p:animEffect transition="in" filter="fade">
                                      <p:cBhvr>
                                        <p:cTn id="16" dur="1000"/>
                                        <p:tgtEl>
                                          <p:spTgt spid="134147">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34147">
                                            <p:txEl>
                                              <p:pRg st="0" end="0"/>
                                            </p:txEl>
                                          </p:spTgt>
                                        </p:tgtEl>
                                        <p:attrNameLst>
                                          <p:attrName>style.visibility</p:attrName>
                                        </p:attrNameLst>
                                      </p:cBhvr>
                                      <p:to>
                                        <p:strVal val="visible"/>
                                      </p:to>
                                    </p:set>
                                    <p:anim calcmode="lin" valueType="num">
                                      <p:cBhvr>
                                        <p:cTn id="21" dur="1000" fill="hold"/>
                                        <p:tgtEl>
                                          <p:spTgt spid="134147">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34147">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34147">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3414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34147">
                                            <p:txEl>
                                              <p:pRg st="1" end="1"/>
                                            </p:txEl>
                                          </p:spTgt>
                                        </p:tgtEl>
                                        <p:attrNameLst>
                                          <p:attrName>style.visibility</p:attrName>
                                        </p:attrNameLst>
                                      </p:cBhvr>
                                      <p:to>
                                        <p:strVal val="visible"/>
                                      </p:to>
                                    </p:set>
                                    <p:anim calcmode="lin" valueType="num">
                                      <p:cBhvr>
                                        <p:cTn id="29" dur="1000" fill="hold"/>
                                        <p:tgtEl>
                                          <p:spTgt spid="13414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3414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3414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3414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34147">
                                            <p:txEl>
                                              <p:pRg st="2" end="2"/>
                                            </p:txEl>
                                          </p:spTgt>
                                        </p:tgtEl>
                                        <p:attrNameLst>
                                          <p:attrName>style.visibility</p:attrName>
                                        </p:attrNameLst>
                                      </p:cBhvr>
                                      <p:to>
                                        <p:strVal val="visible"/>
                                      </p:to>
                                    </p:set>
                                    <p:anim calcmode="lin" valueType="num">
                                      <p:cBhvr>
                                        <p:cTn id="37" dur="1000" fill="hold"/>
                                        <p:tgtEl>
                                          <p:spTgt spid="13414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414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414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33400" y="228600"/>
            <a:ext cx="8305800" cy="1400200"/>
          </a:xfrm>
          <a:solidFill>
            <a:schemeClr val="bg1">
              <a:lumMod val="20000"/>
              <a:lumOff val="80000"/>
            </a:schemeClr>
          </a:solidFill>
          <a:ln w="76200">
            <a:solidFill>
              <a:schemeClr val="accent2">
                <a:lumMod val="50000"/>
                <a:lumOff val="50000"/>
              </a:schemeClr>
            </a:solidFill>
          </a:ln>
        </p:spPr>
        <p:txBody>
          <a:bodyPr/>
          <a:lstStyle/>
          <a:p>
            <a:pPr>
              <a:defRPr/>
            </a:pPr>
            <a:r>
              <a:rPr lang="es-ES_tradnl" i="1">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a:solidFill>
                  <a:schemeClr val="bg1">
                    <a:lumMod val="75000"/>
                  </a:schemeClr>
                </a:solidFill>
                <a:effectLst>
                  <a:outerShdw blurRad="38100" dist="38100" dir="2700000" algn="tl">
                    <a:srgbClr val="000000"/>
                  </a:outerShdw>
                </a:effectLst>
                <a:latin typeface="Tahoma" pitchFamily="34" charset="0"/>
              </a:rPr>
            </a:br>
            <a:r>
              <a:rPr lang="es-ES_tradnl" sz="3600" i="1">
                <a:solidFill>
                  <a:schemeClr val="bg1">
                    <a:lumMod val="75000"/>
                  </a:schemeClr>
                </a:solidFill>
                <a:effectLst>
                  <a:outerShdw blurRad="38100" dist="38100" dir="2700000" algn="tl">
                    <a:srgbClr val="000000"/>
                  </a:outerShdw>
                </a:effectLst>
                <a:latin typeface="Tahoma" pitchFamily="34" charset="0"/>
              </a:rPr>
              <a:t>Spread Spectrum(Espectro Disperso)</a:t>
            </a:r>
          </a:p>
        </p:txBody>
      </p:sp>
      <p:pic>
        <p:nvPicPr>
          <p:cNvPr id="39939" name="Picture 3" descr="esquema3"/>
          <p:cNvPicPr>
            <a:picLocks noChangeAspect="1" noChangeArrowheads="1"/>
          </p:cNvPicPr>
          <p:nvPr/>
        </p:nvPicPr>
        <p:blipFill>
          <a:blip r:embed="rId3" cstate="print"/>
          <a:srcRect/>
          <a:stretch>
            <a:fillRect/>
          </a:stretch>
        </p:blipFill>
        <p:spPr bwMode="auto">
          <a:xfrm>
            <a:off x="533400" y="1981200"/>
            <a:ext cx="8305800" cy="4419600"/>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III</a:t>
            </a:r>
          </a:p>
          <a:p>
            <a:r>
              <a:rPr lang="es-ES_tradnl" sz="2400" b="1" i="1" u="sng" dirty="0">
                <a:solidFill>
                  <a:srgbClr val="333399"/>
                </a:solidFill>
                <a:latin typeface="Arial" pitchFamily="34" charset="0"/>
              </a:rPr>
              <a:t>MEDIOS DE TRANSMISIÓN </a:t>
            </a:r>
          </a:p>
          <a:p>
            <a:r>
              <a:rPr lang="es-ES_tradnl" sz="2400" b="1" i="1" u="sng" dirty="0">
                <a:solidFill>
                  <a:srgbClr val="333399"/>
                </a:solidFill>
                <a:latin typeface="Arial" pitchFamily="34" charset="0"/>
              </a:rPr>
              <a:t>RADICOMUNICACIONES</a:t>
            </a:r>
          </a:p>
          <a:p>
            <a:r>
              <a:rPr lang="es-ES_tradnl" sz="2400" b="1" i="1" u="sng" dirty="0">
                <a:solidFill>
                  <a:srgbClr val="333399"/>
                </a:solidFill>
                <a:latin typeface="Arial" pitchFamily="34" charset="0"/>
              </a:rPr>
              <a:t>SATELITES</a:t>
            </a:r>
          </a:p>
          <a:p>
            <a:r>
              <a:rPr lang="es-AR" sz="4000" b="1" i="1" u="sng" dirty="0">
                <a:solidFill>
                  <a:srgbClr val="333399"/>
                </a:solidFill>
                <a:latin typeface="Arial" pitchFamily="34" charset="0"/>
              </a:rPr>
              <a:t>2023</a:t>
            </a: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67544" y="304800"/>
            <a:ext cx="8447856" cy="12954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75000"/>
                  </a:schemeClr>
                </a:solidFill>
                <a:effectLst>
                  <a:outerShdw blurRad="38100" dist="38100" dir="2700000" algn="tl">
                    <a:srgbClr val="000000"/>
                  </a:outerShdw>
                </a:effectLst>
                <a:latin typeface="Tahoma" pitchFamily="34" charset="0"/>
              </a:rPr>
            </a:br>
            <a:r>
              <a:rPr lang="es-ES_tradnl" sz="3600" i="1" dirty="0">
                <a:solidFill>
                  <a:schemeClr val="bg1">
                    <a:lumMod val="75000"/>
                  </a:schemeClr>
                </a:solidFill>
                <a:effectLst>
                  <a:outerShdw blurRad="38100" dist="38100" dir="2700000" algn="tl">
                    <a:srgbClr val="000000"/>
                  </a:outerShdw>
                </a:effectLst>
                <a:latin typeface="Tahoma" pitchFamily="34" charset="0"/>
              </a:rPr>
              <a:t>Spread </a:t>
            </a:r>
            <a:r>
              <a:rPr lang="es-ES_tradnl" sz="3600" i="1" dirty="0" err="1">
                <a:solidFill>
                  <a:schemeClr val="bg1">
                    <a:lumMod val="75000"/>
                  </a:schemeClr>
                </a:solidFill>
                <a:effectLst>
                  <a:outerShdw blurRad="38100" dist="38100" dir="2700000" algn="tl">
                    <a:srgbClr val="000000"/>
                  </a:outerShdw>
                </a:effectLst>
                <a:latin typeface="Tahoma" pitchFamily="34" charset="0"/>
              </a:rPr>
              <a:t>Spectrum</a:t>
            </a:r>
            <a:r>
              <a:rPr lang="es-ES_tradnl" sz="3600" i="1" dirty="0">
                <a:solidFill>
                  <a:schemeClr val="bg1">
                    <a:lumMod val="75000"/>
                  </a:schemeClr>
                </a:solidFill>
                <a:effectLst>
                  <a:outerShdw blurRad="38100" dist="38100" dir="2700000" algn="tl">
                    <a:srgbClr val="000000"/>
                  </a:outerShdw>
                </a:effectLst>
                <a:latin typeface="Tahoma" pitchFamily="34" charset="0"/>
              </a:rPr>
              <a:t>(Espectro Disperso)</a:t>
            </a:r>
          </a:p>
        </p:txBody>
      </p:sp>
      <p:pic>
        <p:nvPicPr>
          <p:cNvPr id="40963" name="Picture 3" descr="esquema4"/>
          <p:cNvPicPr>
            <a:picLocks noChangeAspect="1" noChangeArrowheads="1"/>
          </p:cNvPicPr>
          <p:nvPr/>
        </p:nvPicPr>
        <p:blipFill>
          <a:blip r:embed="rId3" cstate="print"/>
          <a:srcRect/>
          <a:stretch>
            <a:fillRect/>
          </a:stretch>
        </p:blipFill>
        <p:spPr bwMode="auto">
          <a:xfrm>
            <a:off x="304800" y="2005013"/>
            <a:ext cx="8610600" cy="4548187"/>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04800" y="116632"/>
            <a:ext cx="85344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Spread </a:t>
            </a:r>
            <a:r>
              <a:rPr lang="es-ES_tradnl" sz="3600" i="1" dirty="0" err="1">
                <a:solidFill>
                  <a:schemeClr val="accent2">
                    <a:lumMod val="75000"/>
                    <a:lumOff val="25000"/>
                  </a:schemeClr>
                </a:solidFill>
                <a:effectLst>
                  <a:outerShdw blurRad="38100" dist="38100" dir="2700000" algn="tl">
                    <a:srgbClr val="000000"/>
                  </a:outerShdw>
                </a:effectLst>
                <a:latin typeface="Tahoma" pitchFamily="34" charset="0"/>
              </a:rPr>
              <a:t>Spectrum</a:t>
            </a: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(Espectro Disperso)</a:t>
            </a:r>
          </a:p>
        </p:txBody>
      </p:sp>
      <p:pic>
        <p:nvPicPr>
          <p:cNvPr id="41987" name="Picture 3" descr="esquema7"/>
          <p:cNvPicPr>
            <a:picLocks noChangeAspect="1" noChangeArrowheads="1"/>
          </p:cNvPicPr>
          <p:nvPr/>
        </p:nvPicPr>
        <p:blipFill>
          <a:blip r:embed="rId3" cstate="print"/>
          <a:srcRect/>
          <a:stretch>
            <a:fillRect/>
          </a:stretch>
        </p:blipFill>
        <p:spPr bwMode="auto">
          <a:xfrm>
            <a:off x="304800" y="1828800"/>
            <a:ext cx="85344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7504" y="304800"/>
            <a:ext cx="873169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pic>
        <p:nvPicPr>
          <p:cNvPr id="43011" name="Picture 3" descr="radiolancurs"/>
          <p:cNvPicPr>
            <a:picLocks noChangeAspect="1" noChangeArrowheads="1"/>
          </p:cNvPicPr>
          <p:nvPr/>
        </p:nvPicPr>
        <p:blipFill>
          <a:blip r:embed="rId3" cstate="print"/>
          <a:srcRect/>
          <a:stretch>
            <a:fillRect/>
          </a:stretch>
        </p:blipFill>
        <p:spPr bwMode="auto">
          <a:xfrm>
            <a:off x="381000" y="1828800"/>
            <a:ext cx="8458200" cy="4724400"/>
          </a:xfrm>
          <a:prstGeom prst="rect">
            <a:avLst/>
          </a:prstGeom>
          <a:noFill/>
          <a:ln w="76200">
            <a:solidFill>
              <a:srgbClr val="008000"/>
            </a:solid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04800" y="228600"/>
            <a:ext cx="86106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grpSp>
        <p:nvGrpSpPr>
          <p:cNvPr id="4100" name="Group 5"/>
          <p:cNvGrpSpPr>
            <a:grpSpLocks/>
          </p:cNvGrpSpPr>
          <p:nvPr/>
        </p:nvGrpSpPr>
        <p:grpSpPr bwMode="auto">
          <a:xfrm>
            <a:off x="304800" y="1600200"/>
            <a:ext cx="8534400" cy="4953000"/>
            <a:chOff x="192" y="1008"/>
            <a:chExt cx="5376" cy="3120"/>
          </a:xfrm>
        </p:grpSpPr>
        <p:pic>
          <p:nvPicPr>
            <p:cNvPr id="4101" name="Picture 3" descr="radiolan"/>
            <p:cNvPicPr>
              <a:picLocks noChangeAspect="1" noChangeArrowheads="1"/>
            </p:cNvPicPr>
            <p:nvPr/>
          </p:nvPicPr>
          <p:blipFill>
            <a:blip r:embed="rId3"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4098" name="Object 1024"/>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name="Imagen de mapa de bits" r:id="rId4" imgW="1206349" imgH="895396" progId="PBrush">
                    <p:embed/>
                  </p:oleObj>
                </mc:Choice>
                <mc:Fallback>
                  <p:oleObj name="Imagen de mapa de bits" r:id="rId4" imgW="1206349" imgH="89539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04800" y="304800"/>
            <a:ext cx="85344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140291"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Radiocomunicaciones que utilizan un Satélite terrestre en Orbita Geosincroestacionaria , como punto medio para lograr la reflexión de las ondas electromagnética, generadas de una estación transmisora, para enviarlas a una receptora, situadas ambas en puntos distantes, sin alcance visual.</a:t>
            </a:r>
          </a:p>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Satélite : Cilindro estabilizado por rotación , con antenas en un extremo  y células solares para abastecerse de energía.  </a:t>
            </a:r>
            <a:endParaRPr lang="es-ES_tradnl" sz="2400" b="1">
              <a:solidFill>
                <a:schemeClr val="accent2">
                  <a:lumMod val="75000"/>
                  <a:lumOff val="25000"/>
                </a:schemeClr>
              </a:solidFill>
              <a:effectLst>
                <a:outerShdw blurRad="38100" dist="38100" dir="2700000" algn="tl">
                  <a:srgbClr val="000000"/>
                </a:outerShdw>
              </a:effectLst>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467544" y="304800"/>
            <a:ext cx="837165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45059"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Repetidor de radio en el cielo (transponder).</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Un sistema de satélite consiste de:</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 transponder,</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estación basada en tierra,</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Para controlar el funcionamiento y</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red de usuario,</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Estaciones terrestres,</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Proporciona las facilidades para transmisión y</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recepción de tráfico de comunicaciones, a</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través del sistema de satélite.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0"/>
            <a:ext cx="75438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46083" name="Rectangle 3"/>
          <p:cNvSpPr>
            <a:spLocks noChangeArrowheads="1"/>
          </p:cNvSpPr>
          <p:nvPr/>
        </p:nvSpPr>
        <p:spPr bwMode="auto">
          <a:xfrm>
            <a:off x="2273300" y="2152650"/>
            <a:ext cx="9144000" cy="0"/>
          </a:xfrm>
          <a:prstGeom prst="rect">
            <a:avLst/>
          </a:prstGeom>
          <a:noFill/>
          <a:ln w="57150" cmpd="thickThin">
            <a:noFill/>
            <a:miter lim="800000"/>
            <a:headEnd/>
            <a:tailEnd/>
          </a:ln>
        </p:spPr>
        <p:txBody>
          <a:bodyPr>
            <a:spAutoFit/>
          </a:bodyPr>
          <a:lstStyle/>
          <a:p>
            <a:endParaRPr lang="es-ES"/>
          </a:p>
        </p:txBody>
      </p:sp>
      <p:pic>
        <p:nvPicPr>
          <p:cNvPr id="46084" name="Picture 4" descr="Satellite101"/>
          <p:cNvPicPr>
            <a:picLocks noChangeAspect="1" noChangeArrowheads="1"/>
          </p:cNvPicPr>
          <p:nvPr/>
        </p:nvPicPr>
        <p:blipFill>
          <a:blip r:embed="rId3" cstate="print"/>
          <a:srcRect/>
          <a:stretch>
            <a:fillRect/>
          </a:stretch>
        </p:blipFill>
        <p:spPr bwMode="auto">
          <a:xfrm>
            <a:off x="381000" y="1371600"/>
            <a:ext cx="8458200" cy="52578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228600" y="304800"/>
            <a:ext cx="86106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Orbital</a:t>
            </a:r>
          </a:p>
        </p:txBody>
      </p:sp>
      <p:sp>
        <p:nvSpPr>
          <p:cNvPr id="337923" name="Text Box 3"/>
          <p:cNvSpPr txBox="1">
            <a:spLocks noChangeArrowheads="1"/>
          </p:cNvSpPr>
          <p:nvPr/>
        </p:nvSpPr>
        <p:spPr bwMode="auto">
          <a:xfrm>
            <a:off x="228600" y="1783976"/>
            <a:ext cx="8651875" cy="4893647"/>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la misma dirección de la rotación de la Tierra y a una velocidad angular superior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progrado.</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dirección opuesta a la rotación de la Tierra, o en la misma dirección pero a una velocidad angular menor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retrograda.</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Cada estación terrestre debe localizar el satélite conforme está disponible en cada órbita, y después unir su antena al satélite y localizarlo cuando pasa por arriba.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914400" y="228600"/>
            <a:ext cx="73152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5124" name="Rectangle 3"/>
          <p:cNvSpPr>
            <a:spLocks noChangeArrowheads="1"/>
          </p:cNvSpPr>
          <p:nvPr/>
        </p:nvSpPr>
        <p:spPr bwMode="auto">
          <a:xfrm>
            <a:off x="0" y="1484784"/>
            <a:ext cx="9144000" cy="0"/>
          </a:xfrm>
          <a:prstGeom prst="rect">
            <a:avLst/>
          </a:prstGeom>
          <a:noFill/>
          <a:ln w="57150" cmpd="thickThin">
            <a:noFill/>
            <a:miter lim="800000"/>
            <a:headEnd/>
            <a:tailEnd/>
          </a:ln>
        </p:spPr>
        <p:txBody>
          <a:bodyPr>
            <a:spAutoFit/>
          </a:bodyPr>
          <a:lstStyle/>
          <a:p>
            <a:endParaRPr lang="es-ES"/>
          </a:p>
        </p:txBody>
      </p:sp>
      <p:graphicFrame>
        <p:nvGraphicFramePr>
          <p:cNvPr id="5122" name="Object 5"/>
          <p:cNvGraphicFramePr>
            <a:graphicFrameLocks noChangeAspect="1"/>
          </p:cNvGraphicFramePr>
          <p:nvPr>
            <p:extLst>
              <p:ext uri="{D42A27DB-BD31-4B8C-83A1-F6EECF244321}">
                <p14:modId xmlns:p14="http://schemas.microsoft.com/office/powerpoint/2010/main" val="1416375318"/>
              </p:ext>
            </p:extLst>
          </p:nvPr>
        </p:nvGraphicFramePr>
        <p:xfrm>
          <a:off x="685800" y="1676400"/>
          <a:ext cx="7772400" cy="4883150"/>
        </p:xfrm>
        <a:graphic>
          <a:graphicData uri="http://schemas.openxmlformats.org/presentationml/2006/ole">
            <mc:AlternateContent xmlns:mc="http://schemas.openxmlformats.org/markup-compatibility/2006">
              <mc:Choice xmlns:v="urn:schemas-microsoft-com:vml" Requires="v">
                <p:oleObj name="Imagen de mapa de bits" r:id="rId3" imgW="4133333" imgH="2943636" progId="PBrush">
                  <p:embed/>
                </p:oleObj>
              </mc:Choice>
              <mc:Fallback>
                <p:oleObj name="Imagen de mapa de bits" r:id="rId3" imgW="4133333" imgH="2943636"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7772400" cy="4883150"/>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609600" y="304800"/>
            <a:ext cx="8229600" cy="1905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8131" name="Text Box 3"/>
          <p:cNvSpPr txBox="1">
            <a:spLocks noChangeArrowheads="1"/>
          </p:cNvSpPr>
          <p:nvPr/>
        </p:nvSpPr>
        <p:spPr bwMode="auto">
          <a:xfrm>
            <a:off x="228600" y="2743200"/>
            <a:ext cx="8651875" cy="3693319"/>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lgn="just">
              <a:buClr>
                <a:srgbClr val="00FFFF"/>
              </a:buClr>
              <a:buFont typeface="Wingdings" pitchFamily="2" charset="2"/>
              <a:buChar char="v"/>
            </a:pPr>
            <a:r>
              <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rPr>
              <a:t>Los satélites geoestacionarios o geosíncronos giran en un patrón circular, con una velocidad angular igual a la de la Tierra.</a:t>
            </a:r>
          </a:p>
          <a:p>
            <a:pPr marL="388938" indent="-388938" algn="just">
              <a:buClr>
                <a:srgbClr val="00FFFF"/>
              </a:buClr>
              <a:buFont typeface="Wingdings" pitchFamily="2" charset="2"/>
              <a:buChar char="v"/>
            </a:pPr>
            <a:endPar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a:p>
            <a:pPr marL="388938" indent="-388938" algn="just">
              <a:buClr>
                <a:srgbClr val="00FFFF"/>
              </a:buClr>
              <a:buFont typeface="Wingdings" pitchFamily="2" charset="2"/>
              <a:buChar char="v"/>
            </a:pPr>
            <a:r>
              <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rPr>
              <a:t>Consecuentemente, permanecen en una posición fija con respecto a un punto específico en la Tierra.</a:t>
            </a:r>
          </a:p>
          <a:p>
            <a:pPr marL="388938" indent="-388938" algn="just">
              <a:buClr>
                <a:srgbClr val="00FFFF"/>
              </a:buClr>
              <a:buFont typeface="Wingdings" pitchFamily="2" charset="2"/>
              <a:buChar char="v"/>
            </a:pPr>
            <a:endPar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a:xfrm>
            <a:off x="827584" y="304800"/>
            <a:ext cx="7748091" cy="1143000"/>
          </a:xfrm>
          <a:solidFill>
            <a:schemeClr val="bg1">
              <a:lumMod val="20000"/>
              <a:lumOff val="80000"/>
            </a:schemeClr>
          </a:solidFill>
          <a:ln w="76200">
            <a:solidFill>
              <a:schemeClr val="bg1">
                <a:lumMod val="75000"/>
              </a:schemeClr>
            </a:solidFill>
          </a:ln>
        </p:spPr>
        <p:txBody>
          <a:bodyPr/>
          <a:lstStyle/>
          <a:p>
            <a:pPr>
              <a:defRPr/>
            </a:pPr>
            <a:r>
              <a:rPr lang="es-ES_tradnl" b="1" i="1">
                <a:solidFill>
                  <a:schemeClr val="bg1"/>
                </a:solidFill>
                <a:effectLst>
                  <a:outerShdw blurRad="38100" dist="38100" dir="2700000" algn="tl">
                    <a:srgbClr val="000000"/>
                  </a:outerShdw>
                </a:effectLst>
                <a:latin typeface="Arial" charset="0"/>
              </a:rPr>
              <a:t>Cableado</a:t>
            </a:r>
          </a:p>
        </p:txBody>
      </p:sp>
      <p:pic>
        <p:nvPicPr>
          <p:cNvPr id="22531" name="Picture 1027" descr="f3_3"/>
          <p:cNvPicPr>
            <a:picLocks noChangeAspect="1" noChangeArrowheads="1"/>
          </p:cNvPicPr>
          <p:nvPr/>
        </p:nvPicPr>
        <p:blipFill>
          <a:blip r:embed="rId3" cstate="print"/>
          <a:srcRect/>
          <a:stretch>
            <a:fillRect/>
          </a:stretch>
        </p:blipFill>
        <p:spPr bwMode="auto">
          <a:xfrm>
            <a:off x="457200" y="1752600"/>
            <a:ext cx="8458200" cy="4191000"/>
          </a:xfrm>
          <a:prstGeom prst="rect">
            <a:avLst/>
          </a:prstGeom>
          <a:solidFill>
            <a:srgbClr val="CC99FF"/>
          </a:solidFill>
          <a:ln w="76200">
            <a:solidFill>
              <a:schemeClr val="bg1">
                <a:lumMod val="75000"/>
              </a:schemeClr>
            </a:solid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28600" y="0"/>
            <a:ext cx="8686800" cy="1905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9155" name="Text Box 3"/>
          <p:cNvSpPr txBox="1">
            <a:spLocks noChangeArrowheads="1"/>
          </p:cNvSpPr>
          <p:nvPr/>
        </p:nvSpPr>
        <p:spPr bwMode="auto">
          <a:xfrm>
            <a:off x="228600" y="2057400"/>
            <a:ext cx="8651875" cy="4533900"/>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Período orbital cerca de la tierra 90 minutos Tan cerca son problemáticos porque sólo están visibles a una estación terrestre un intervalo corto de tiempo</a:t>
            </a:r>
          </a:p>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Altitud aproximada de 36,000 Km. arriba del ecuador Velocidad de rotación es 24 horas (</a:t>
            </a:r>
            <a:r>
              <a:rPr lang="es-ES_tradnl" sz="2600" b="1" i="1" dirty="0">
                <a:solidFill>
                  <a:schemeClr val="accent2">
                    <a:lumMod val="75000"/>
                    <a:lumOff val="25000"/>
                  </a:schemeClr>
                </a:solidFill>
                <a:latin typeface="Verdana" pitchFamily="34" charset="0"/>
              </a:rPr>
              <a:t>se mueve a la misma velocidad que la tierra - geosíncrono</a:t>
            </a:r>
            <a:r>
              <a:rPr lang="es-ES_tradnl" sz="2600" i="1" dirty="0">
                <a:solidFill>
                  <a:schemeClr val="accent2">
                    <a:lumMod val="75000"/>
                    <a:lumOff val="25000"/>
                  </a:schemeClr>
                </a:solidFill>
                <a:latin typeface="Verdana" pitchFamily="34" charset="0"/>
              </a:rPr>
              <a:t>)</a:t>
            </a:r>
          </a:p>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Para evitar interferencia, se colocan con 2 grados de separación en los 360 grados del plano ecuatorial.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864639" y="292003"/>
            <a:ext cx="7620000"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defRPr/>
            </a:pPr>
            <a:r>
              <a:rPr lang="es-ES_tradnl" sz="4400" b="1" i="1">
                <a:solidFill>
                  <a:schemeClr val="accent2">
                    <a:lumMod val="75000"/>
                    <a:lumOff val="25000"/>
                  </a:schemeClr>
                </a:solidFill>
                <a:effectLst>
                  <a:outerShdw blurRad="38100" dist="38100" dir="2700000" algn="tl">
                    <a:srgbClr val="000000"/>
                  </a:outerShdw>
                </a:effectLst>
                <a:latin typeface="Arial" charset="0"/>
              </a:rPr>
              <a:t>Satélites</a:t>
            </a:r>
          </a:p>
        </p:txBody>
      </p:sp>
      <p:grpSp>
        <p:nvGrpSpPr>
          <p:cNvPr id="50179" name="Group 3"/>
          <p:cNvGrpSpPr>
            <a:grpSpLocks/>
          </p:cNvGrpSpPr>
          <p:nvPr/>
        </p:nvGrpSpPr>
        <p:grpSpPr bwMode="auto">
          <a:xfrm>
            <a:off x="107504" y="1828800"/>
            <a:ext cx="8845053" cy="4048293"/>
            <a:chOff x="1872" y="1536"/>
            <a:chExt cx="2259" cy="999"/>
          </a:xfrm>
        </p:grpSpPr>
        <p:sp>
          <p:nvSpPr>
            <p:cNvPr id="50182" name="Oval 4"/>
            <p:cNvSpPr>
              <a:spLocks noChangeArrowheads="1"/>
            </p:cNvSpPr>
            <p:nvPr/>
          </p:nvSpPr>
          <p:spPr bwMode="auto">
            <a:xfrm>
              <a:off x="1924" y="1920"/>
              <a:ext cx="520" cy="480"/>
            </a:xfrm>
            <a:prstGeom prst="ellipse">
              <a:avLst/>
            </a:prstGeom>
            <a:solidFill>
              <a:schemeClr val="hlink"/>
            </a:solidFill>
            <a:ln w="9525">
              <a:solidFill>
                <a:schemeClr val="tx1"/>
              </a:solidFill>
              <a:round/>
              <a:headEnd/>
              <a:tailEnd/>
            </a:ln>
          </p:spPr>
          <p:txBody>
            <a:bodyPr wrap="none" anchor="ctr"/>
            <a:lstStyle/>
            <a:p>
              <a:endParaRPr lang="es-ES"/>
            </a:p>
          </p:txBody>
        </p:sp>
        <p:sp>
          <p:nvSpPr>
            <p:cNvPr id="50183" name="Oval 5"/>
            <p:cNvSpPr>
              <a:spLocks noChangeArrowheads="1"/>
            </p:cNvSpPr>
            <p:nvPr/>
          </p:nvSpPr>
          <p:spPr bwMode="auto">
            <a:xfrm>
              <a:off x="3891" y="2136"/>
              <a:ext cx="52" cy="47"/>
            </a:xfrm>
            <a:prstGeom prst="ellipse">
              <a:avLst/>
            </a:prstGeom>
            <a:solidFill>
              <a:schemeClr val="accent2"/>
            </a:solidFill>
            <a:ln w="9525">
              <a:solidFill>
                <a:schemeClr val="tx1"/>
              </a:solidFill>
              <a:round/>
              <a:headEnd/>
              <a:tailEnd/>
            </a:ln>
          </p:spPr>
          <p:txBody>
            <a:bodyPr wrap="none" anchor="ctr"/>
            <a:lstStyle/>
            <a:p>
              <a:endParaRPr lang="es-ES"/>
            </a:p>
          </p:txBody>
        </p:sp>
        <p:sp>
          <p:nvSpPr>
            <p:cNvPr id="50184" name="Oval 6"/>
            <p:cNvSpPr>
              <a:spLocks noChangeArrowheads="1"/>
            </p:cNvSpPr>
            <p:nvPr/>
          </p:nvSpPr>
          <p:spPr bwMode="auto">
            <a:xfrm>
              <a:off x="2438" y="2232"/>
              <a:ext cx="52" cy="47"/>
            </a:xfrm>
            <a:prstGeom prst="ellipse">
              <a:avLst/>
            </a:prstGeom>
            <a:solidFill>
              <a:srgbClr val="FF0000"/>
            </a:solidFill>
            <a:ln w="9525">
              <a:solidFill>
                <a:schemeClr val="tx1"/>
              </a:solidFill>
              <a:round/>
              <a:headEnd/>
              <a:tailEnd/>
            </a:ln>
          </p:spPr>
          <p:txBody>
            <a:bodyPr wrap="none" anchor="ctr"/>
            <a:lstStyle/>
            <a:p>
              <a:endParaRPr lang="es-ES"/>
            </a:p>
          </p:txBody>
        </p:sp>
        <p:sp>
          <p:nvSpPr>
            <p:cNvPr id="50185" name="Text Box 7"/>
            <p:cNvSpPr txBox="1">
              <a:spLocks noChangeArrowheads="1"/>
            </p:cNvSpPr>
            <p:nvPr/>
          </p:nvSpPr>
          <p:spPr bwMode="auto">
            <a:xfrm>
              <a:off x="3473" y="1777"/>
              <a:ext cx="658" cy="144"/>
            </a:xfrm>
            <a:prstGeom prst="rect">
              <a:avLst/>
            </a:prstGeom>
            <a:solidFill>
              <a:schemeClr val="bg1">
                <a:lumMod val="75000"/>
              </a:schemeClr>
            </a:solidFill>
            <a:ln w="9525">
              <a:noFill/>
              <a:miter lim="800000"/>
              <a:headEnd/>
              <a:tailEnd/>
            </a:ln>
          </p:spPr>
          <p:txBody>
            <a:bodyPr wrap="none">
              <a:spAutoFit/>
            </a:bodyPr>
            <a:lstStyle/>
            <a:p>
              <a:r>
                <a:rPr lang="es-ES_tradnl" sz="3200" dirty="0">
                  <a:latin typeface="Arial" pitchFamily="34" charset="0"/>
                </a:rPr>
                <a:t>Geosicrónico</a:t>
              </a:r>
            </a:p>
          </p:txBody>
        </p:sp>
        <p:sp>
          <p:nvSpPr>
            <p:cNvPr id="50186" name="Text Box 8"/>
            <p:cNvSpPr txBox="1">
              <a:spLocks noChangeArrowheads="1"/>
            </p:cNvSpPr>
            <p:nvPr/>
          </p:nvSpPr>
          <p:spPr bwMode="auto">
            <a:xfrm>
              <a:off x="2600" y="1835"/>
              <a:ext cx="650" cy="159"/>
            </a:xfrm>
            <a:prstGeom prst="rect">
              <a:avLst/>
            </a:prstGeom>
            <a:solidFill>
              <a:schemeClr val="bg1">
                <a:lumMod val="75000"/>
              </a:schemeClr>
            </a:solidFill>
            <a:ln w="9525">
              <a:noFill/>
              <a:miter lim="800000"/>
              <a:headEnd/>
              <a:tailEnd/>
            </a:ln>
          </p:spPr>
          <p:txBody>
            <a:bodyPr wrap="none">
              <a:spAutoFit/>
            </a:bodyPr>
            <a:lstStyle/>
            <a:p>
              <a:r>
                <a:rPr lang="es-ES_tradnl" sz="3600" dirty="0">
                  <a:latin typeface="Arial" pitchFamily="34" charset="0"/>
                </a:rPr>
                <a:t>36.000 Km.</a:t>
              </a:r>
            </a:p>
          </p:txBody>
        </p:sp>
        <p:sp>
          <p:nvSpPr>
            <p:cNvPr id="50187" name="Text Box 9"/>
            <p:cNvSpPr txBox="1">
              <a:spLocks noChangeArrowheads="1"/>
            </p:cNvSpPr>
            <p:nvPr/>
          </p:nvSpPr>
          <p:spPr bwMode="auto">
            <a:xfrm>
              <a:off x="2433" y="2330"/>
              <a:ext cx="1054" cy="205"/>
            </a:xfrm>
            <a:prstGeom prst="rect">
              <a:avLst/>
            </a:prstGeom>
            <a:solidFill>
              <a:schemeClr val="bg1">
                <a:lumMod val="75000"/>
              </a:schemeClr>
            </a:solidFill>
            <a:ln w="9525">
              <a:noFill/>
              <a:miter lim="800000"/>
              <a:headEnd/>
              <a:tailEnd/>
            </a:ln>
          </p:spPr>
          <p:txBody>
            <a:bodyPr wrap="none">
              <a:spAutoFit/>
            </a:bodyPr>
            <a:lstStyle/>
            <a:p>
              <a:r>
                <a:rPr lang="es-ES_tradnl" sz="2400" b="1" dirty="0">
                  <a:latin typeface="Arial" pitchFamily="34" charset="0"/>
                </a:rPr>
                <a:t>Baja Altura (300 a 600 Km.)</a:t>
              </a:r>
            </a:p>
            <a:p>
              <a:r>
                <a:rPr lang="es-ES_tradnl" sz="2400" b="1" dirty="0">
                  <a:latin typeface="Arial" pitchFamily="34" charset="0"/>
                </a:rPr>
                <a:t>Orbita Geoestacionaria</a:t>
              </a:r>
            </a:p>
          </p:txBody>
        </p:sp>
        <p:sp>
          <p:nvSpPr>
            <p:cNvPr id="50188" name="Line 10"/>
            <p:cNvSpPr>
              <a:spLocks noChangeShapeType="1"/>
            </p:cNvSpPr>
            <p:nvPr/>
          </p:nvSpPr>
          <p:spPr bwMode="auto">
            <a:xfrm flipH="1" flipV="1">
              <a:off x="2483" y="2282"/>
              <a:ext cx="65" cy="118"/>
            </a:xfrm>
            <a:prstGeom prst="line">
              <a:avLst/>
            </a:prstGeom>
            <a:noFill/>
            <a:ln w="9525">
              <a:solidFill>
                <a:schemeClr val="tx1"/>
              </a:solidFill>
              <a:round/>
              <a:headEnd/>
              <a:tailEnd type="triangle" w="med" len="med"/>
            </a:ln>
          </p:spPr>
          <p:txBody>
            <a:bodyPr wrap="none" anchor="ctr"/>
            <a:lstStyle/>
            <a:p>
              <a:endParaRPr lang="es-AR"/>
            </a:p>
          </p:txBody>
        </p:sp>
        <p:sp>
          <p:nvSpPr>
            <p:cNvPr id="50189" name="Line 11"/>
            <p:cNvSpPr>
              <a:spLocks noChangeShapeType="1"/>
            </p:cNvSpPr>
            <p:nvPr/>
          </p:nvSpPr>
          <p:spPr bwMode="auto">
            <a:xfrm flipV="1">
              <a:off x="2184" y="1968"/>
              <a:ext cx="156" cy="192"/>
            </a:xfrm>
            <a:prstGeom prst="line">
              <a:avLst/>
            </a:prstGeom>
            <a:noFill/>
            <a:ln w="9525">
              <a:solidFill>
                <a:schemeClr val="tx1"/>
              </a:solidFill>
              <a:round/>
              <a:headEnd type="triangle" w="med" len="med"/>
              <a:tailEnd type="triangle" w="med" len="med"/>
            </a:ln>
          </p:spPr>
          <p:txBody>
            <a:bodyPr wrap="none" anchor="ctr"/>
            <a:lstStyle/>
            <a:p>
              <a:endParaRPr lang="es-AR"/>
            </a:p>
          </p:txBody>
        </p:sp>
        <p:sp>
          <p:nvSpPr>
            <p:cNvPr id="50190" name="Text Box 12"/>
            <p:cNvSpPr txBox="1">
              <a:spLocks noChangeArrowheads="1"/>
            </p:cNvSpPr>
            <p:nvPr/>
          </p:nvSpPr>
          <p:spPr bwMode="auto">
            <a:xfrm>
              <a:off x="1872" y="1536"/>
              <a:ext cx="47" cy="113"/>
            </a:xfrm>
            <a:prstGeom prst="rect">
              <a:avLst/>
            </a:prstGeom>
            <a:noFill/>
            <a:ln w="9525">
              <a:noFill/>
              <a:miter lim="800000"/>
              <a:headEnd/>
              <a:tailEnd/>
            </a:ln>
          </p:spPr>
          <p:txBody>
            <a:bodyPr wrap="none">
              <a:spAutoFit/>
            </a:bodyPr>
            <a:lstStyle/>
            <a:p>
              <a:endParaRPr lang="es-AR" sz="2400"/>
            </a:p>
          </p:txBody>
        </p:sp>
        <p:sp>
          <p:nvSpPr>
            <p:cNvPr id="50191" name="Line 13"/>
            <p:cNvSpPr>
              <a:spLocks noChangeShapeType="1"/>
            </p:cNvSpPr>
            <p:nvPr/>
          </p:nvSpPr>
          <p:spPr bwMode="auto">
            <a:xfrm>
              <a:off x="2184" y="2160"/>
              <a:ext cx="1716" cy="0"/>
            </a:xfrm>
            <a:prstGeom prst="line">
              <a:avLst/>
            </a:prstGeom>
            <a:noFill/>
            <a:ln w="9525">
              <a:solidFill>
                <a:schemeClr val="tx1"/>
              </a:solidFill>
              <a:round/>
              <a:headEnd type="triangle" w="med" len="med"/>
              <a:tailEnd type="triangle" w="med" len="med"/>
            </a:ln>
          </p:spPr>
          <p:txBody>
            <a:bodyPr wrap="none" anchor="ctr"/>
            <a:lstStyle/>
            <a:p>
              <a:endParaRPr lang="es-AR"/>
            </a:p>
          </p:txBody>
        </p:sp>
      </p:grpSp>
      <p:sp>
        <p:nvSpPr>
          <p:cNvPr id="50180" name="Rectangle 14"/>
          <p:cNvSpPr>
            <a:spLocks noChangeArrowheads="1"/>
          </p:cNvSpPr>
          <p:nvPr/>
        </p:nvSpPr>
        <p:spPr bwMode="auto">
          <a:xfrm>
            <a:off x="0" y="1628800"/>
            <a:ext cx="9144000" cy="0"/>
          </a:xfrm>
          <a:prstGeom prst="rect">
            <a:avLst/>
          </a:prstGeom>
          <a:noFill/>
          <a:ln w="57150" cmpd="thickThin">
            <a:noFill/>
            <a:miter lim="800000"/>
            <a:headEnd/>
            <a:tailEnd/>
          </a:ln>
        </p:spPr>
        <p:txBody>
          <a:bodyPr>
            <a:spAutoFit/>
          </a:bodyPr>
          <a:lstStyle/>
          <a:p>
            <a:endParaRPr lang="es-ES"/>
          </a:p>
        </p:txBody>
      </p:sp>
      <p:pic>
        <p:nvPicPr>
          <p:cNvPr id="50181" name="Picture 15" descr="http://www.nahuelsat.com.ar/espaniol/archivos/galeria/Nahuel_1_icon.gif"/>
          <p:cNvPicPr>
            <a:picLocks noChangeAspect="1" noChangeArrowheads="1"/>
          </p:cNvPicPr>
          <p:nvPr/>
        </p:nvPicPr>
        <p:blipFill>
          <a:blip r:embed="rId3" r:link="rId4" cstate="print"/>
          <a:srcRect/>
          <a:stretch>
            <a:fillRect/>
          </a:stretch>
        </p:blipFill>
        <p:spPr bwMode="auto">
          <a:xfrm>
            <a:off x="6585989" y="4488147"/>
            <a:ext cx="2337218" cy="182326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467544" y="304800"/>
            <a:ext cx="8352928"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r>
              <a:rPr lang="es-ES_tradnl" sz="4400" b="1" i="1">
                <a:solidFill>
                  <a:schemeClr val="accent2">
                    <a:lumMod val="75000"/>
                    <a:lumOff val="25000"/>
                  </a:schemeClr>
                </a:solidFill>
                <a:effectLst>
                  <a:outerShdw blurRad="38100" dist="38100" dir="2700000" algn="tl">
                    <a:srgbClr val="000000"/>
                  </a:outerShdw>
                </a:effectLst>
                <a:latin typeface="Arial" charset="0"/>
              </a:rPr>
              <a:t>Vector de Satélites</a:t>
            </a:r>
          </a:p>
        </p:txBody>
      </p:sp>
      <p:grpSp>
        <p:nvGrpSpPr>
          <p:cNvPr id="51203" name="Group 3"/>
          <p:cNvGrpSpPr>
            <a:grpSpLocks/>
          </p:cNvGrpSpPr>
          <p:nvPr/>
        </p:nvGrpSpPr>
        <p:grpSpPr bwMode="auto">
          <a:xfrm>
            <a:off x="2590800" y="1866900"/>
            <a:ext cx="4281488" cy="4038600"/>
            <a:chOff x="1632" y="1176"/>
            <a:chExt cx="2697" cy="2544"/>
          </a:xfrm>
        </p:grpSpPr>
        <p:sp>
          <p:nvSpPr>
            <p:cNvPr id="51210" name="Oval 4"/>
            <p:cNvSpPr>
              <a:spLocks noChangeArrowheads="1"/>
            </p:cNvSpPr>
            <p:nvPr/>
          </p:nvSpPr>
          <p:spPr bwMode="auto">
            <a:xfrm>
              <a:off x="1816" y="1344"/>
              <a:ext cx="2304" cy="2208"/>
            </a:xfrm>
            <a:prstGeom prst="ellipse">
              <a:avLst/>
            </a:prstGeom>
            <a:solidFill>
              <a:schemeClr val="hlink"/>
            </a:solidFill>
            <a:ln w="9525">
              <a:solidFill>
                <a:schemeClr val="accent2">
                  <a:lumMod val="50000"/>
                  <a:lumOff val="50000"/>
                </a:schemeClr>
              </a:solidFill>
              <a:round/>
              <a:headEnd/>
              <a:tailEnd/>
            </a:ln>
          </p:spPr>
          <p:txBody>
            <a:bodyPr wrap="none" anchor="ctr"/>
            <a:lstStyle/>
            <a:p>
              <a:endParaRPr lang="es-ES"/>
            </a:p>
          </p:txBody>
        </p:sp>
        <p:sp>
          <p:nvSpPr>
            <p:cNvPr id="51211" name="Oval 5"/>
            <p:cNvSpPr>
              <a:spLocks noChangeArrowheads="1"/>
            </p:cNvSpPr>
            <p:nvPr/>
          </p:nvSpPr>
          <p:spPr bwMode="auto">
            <a:xfrm>
              <a:off x="1632" y="2424"/>
              <a:ext cx="48" cy="47"/>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2" name="Line 6"/>
            <p:cNvSpPr>
              <a:spLocks noChangeShapeType="1"/>
            </p:cNvSpPr>
            <p:nvPr/>
          </p:nvSpPr>
          <p:spPr bwMode="auto">
            <a:xfrm flipV="1">
              <a:off x="1648" y="1344"/>
              <a:ext cx="656" cy="1096"/>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3" name="Oval 7"/>
            <p:cNvSpPr>
              <a:spLocks noChangeArrowheads="1"/>
            </p:cNvSpPr>
            <p:nvPr/>
          </p:nvSpPr>
          <p:spPr bwMode="auto">
            <a:xfrm>
              <a:off x="1656" y="1176"/>
              <a:ext cx="2648" cy="2544"/>
            </a:xfrm>
            <a:prstGeom prst="ellipse">
              <a:avLst/>
            </a:prstGeom>
            <a:noFill/>
            <a:ln w="9525">
              <a:solidFill>
                <a:schemeClr val="accent2">
                  <a:lumMod val="50000"/>
                  <a:lumOff val="50000"/>
                </a:schemeClr>
              </a:solidFill>
              <a:round/>
              <a:headEnd/>
              <a:tailEnd/>
            </a:ln>
          </p:spPr>
          <p:txBody>
            <a:bodyPr wrap="none" anchor="ctr"/>
            <a:lstStyle/>
            <a:p>
              <a:endParaRPr lang="es-ES"/>
            </a:p>
          </p:txBody>
        </p:sp>
        <p:sp>
          <p:nvSpPr>
            <p:cNvPr id="51214" name="Oval 8"/>
            <p:cNvSpPr>
              <a:spLocks noChangeArrowheads="1"/>
            </p:cNvSpPr>
            <p:nvPr/>
          </p:nvSpPr>
          <p:spPr bwMode="auto">
            <a:xfrm>
              <a:off x="2280" y="1328"/>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5" name="Oval 9"/>
            <p:cNvSpPr>
              <a:spLocks noChangeArrowheads="1"/>
            </p:cNvSpPr>
            <p:nvPr/>
          </p:nvSpPr>
          <p:spPr bwMode="auto">
            <a:xfrm>
              <a:off x="3603" y="1317"/>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6" name="Line 10"/>
            <p:cNvSpPr>
              <a:spLocks noChangeShapeType="1"/>
            </p:cNvSpPr>
            <p:nvPr/>
          </p:nvSpPr>
          <p:spPr bwMode="auto">
            <a:xfrm>
              <a:off x="2304" y="1344"/>
              <a:ext cx="1344" cy="0"/>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7" name="Oval 11"/>
            <p:cNvSpPr>
              <a:spLocks noChangeArrowheads="1"/>
            </p:cNvSpPr>
            <p:nvPr/>
          </p:nvSpPr>
          <p:spPr bwMode="auto">
            <a:xfrm>
              <a:off x="2307" y="3531"/>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8" name="Line 12"/>
            <p:cNvSpPr>
              <a:spLocks noChangeShapeType="1"/>
            </p:cNvSpPr>
            <p:nvPr/>
          </p:nvSpPr>
          <p:spPr bwMode="auto">
            <a:xfrm>
              <a:off x="3600" y="1344"/>
              <a:ext cx="714" cy="109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9" name="Oval 13"/>
            <p:cNvSpPr>
              <a:spLocks noChangeArrowheads="1"/>
            </p:cNvSpPr>
            <p:nvPr/>
          </p:nvSpPr>
          <p:spPr bwMode="auto">
            <a:xfrm>
              <a:off x="4281" y="2406"/>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0" name="Line 14"/>
            <p:cNvSpPr>
              <a:spLocks noChangeShapeType="1"/>
            </p:cNvSpPr>
            <p:nvPr/>
          </p:nvSpPr>
          <p:spPr bwMode="auto">
            <a:xfrm flipH="1">
              <a:off x="3594" y="2448"/>
              <a:ext cx="726" cy="112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1" name="Oval 15"/>
            <p:cNvSpPr>
              <a:spLocks noChangeArrowheads="1"/>
            </p:cNvSpPr>
            <p:nvPr/>
          </p:nvSpPr>
          <p:spPr bwMode="auto">
            <a:xfrm>
              <a:off x="3576" y="3540"/>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2" name="Line 16"/>
            <p:cNvSpPr>
              <a:spLocks noChangeShapeType="1"/>
            </p:cNvSpPr>
            <p:nvPr/>
          </p:nvSpPr>
          <p:spPr bwMode="auto">
            <a:xfrm flipH="1">
              <a:off x="2322" y="3552"/>
              <a:ext cx="1278" cy="3"/>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3" name="Line 17"/>
            <p:cNvSpPr>
              <a:spLocks noChangeShapeType="1"/>
            </p:cNvSpPr>
            <p:nvPr/>
          </p:nvSpPr>
          <p:spPr bwMode="auto">
            <a:xfrm flipH="1" flipV="1">
              <a:off x="1644" y="2463"/>
              <a:ext cx="660" cy="1089"/>
            </a:xfrm>
            <a:prstGeom prst="line">
              <a:avLst/>
            </a:prstGeom>
            <a:noFill/>
            <a:ln w="9525">
              <a:solidFill>
                <a:schemeClr val="accent2">
                  <a:lumMod val="50000"/>
                  <a:lumOff val="50000"/>
                </a:schemeClr>
              </a:solidFill>
              <a:round/>
              <a:headEnd/>
              <a:tailEnd/>
            </a:ln>
          </p:spPr>
          <p:txBody>
            <a:bodyPr wrap="none" anchor="ctr"/>
            <a:lstStyle/>
            <a:p>
              <a:endParaRPr lang="es-AR"/>
            </a:p>
          </p:txBody>
        </p:sp>
      </p:grpSp>
      <p:sp>
        <p:nvSpPr>
          <p:cNvPr id="51204" name="Text Box 18"/>
          <p:cNvSpPr txBox="1">
            <a:spLocks noChangeArrowheads="1"/>
          </p:cNvSpPr>
          <p:nvPr/>
        </p:nvSpPr>
        <p:spPr bwMode="auto">
          <a:xfrm>
            <a:off x="3870325" y="5984875"/>
            <a:ext cx="184150" cy="457200"/>
          </a:xfrm>
          <a:prstGeom prst="rect">
            <a:avLst/>
          </a:prstGeom>
          <a:noFill/>
          <a:ln w="9525">
            <a:noFill/>
            <a:miter lim="800000"/>
            <a:headEnd/>
            <a:tailEnd/>
          </a:ln>
        </p:spPr>
        <p:txBody>
          <a:bodyPr wrap="none">
            <a:spAutoFit/>
          </a:bodyPr>
          <a:lstStyle/>
          <a:p>
            <a:endParaRPr lang="es-AR" sz="2400"/>
          </a:p>
        </p:txBody>
      </p:sp>
      <p:sp>
        <p:nvSpPr>
          <p:cNvPr id="143379" name="Text Box 19"/>
          <p:cNvSpPr txBox="1">
            <a:spLocks noChangeArrowheads="1"/>
          </p:cNvSpPr>
          <p:nvPr/>
        </p:nvSpPr>
        <p:spPr bwMode="auto">
          <a:xfrm>
            <a:off x="4098925" y="3613150"/>
            <a:ext cx="1204913" cy="457200"/>
          </a:xfrm>
          <a:prstGeom prst="rect">
            <a:avLst/>
          </a:prstGeom>
          <a:noFill/>
          <a:ln w="9525">
            <a:noFill/>
            <a:miter lim="800000"/>
            <a:headEnd/>
            <a:tailEnd/>
          </a:ln>
          <a:effectLst/>
        </p:spPr>
        <p:txBody>
          <a:bodyPr wrap="none">
            <a:spAutoFit/>
          </a:bodyPr>
          <a:lstStyle/>
          <a:p>
            <a:pPr>
              <a:defRPr/>
            </a:pPr>
            <a:r>
              <a:rPr lang="es-ES_tradnl" sz="2400" b="1" i="1" u="sng">
                <a:effectLst>
                  <a:outerShdw blurRad="38100" dist="38100" dir="2700000" algn="tl">
                    <a:srgbClr val="000000"/>
                  </a:outerShdw>
                </a:effectLst>
                <a:latin typeface="Verdana" pitchFamily="34" charset="0"/>
              </a:rPr>
              <a:t>Tierra</a:t>
            </a:r>
          </a:p>
        </p:txBody>
      </p:sp>
      <p:sp>
        <p:nvSpPr>
          <p:cNvPr id="51206" name="Text Box 20"/>
          <p:cNvSpPr txBox="1">
            <a:spLocks noChangeArrowheads="1"/>
          </p:cNvSpPr>
          <p:nvPr/>
        </p:nvSpPr>
        <p:spPr bwMode="auto">
          <a:xfrm>
            <a:off x="6012160" y="1480857"/>
            <a:ext cx="2949575" cy="457200"/>
          </a:xfrm>
          <a:prstGeom prst="rect">
            <a:avLst/>
          </a:prstGeom>
          <a:solidFill>
            <a:schemeClr val="bg1">
              <a:lumMod val="75000"/>
            </a:schemeClr>
          </a:solidFill>
          <a:ln w="9525">
            <a:noFill/>
            <a:miter lim="800000"/>
            <a:headEnd/>
            <a:tailEnd/>
          </a:ln>
        </p:spPr>
        <p:txBody>
          <a:bodyPr wrap="none">
            <a:spAutoFit/>
          </a:bodyPr>
          <a:lstStyle/>
          <a:p>
            <a:r>
              <a:rPr lang="es-ES_tradnl" sz="2400" dirty="0">
                <a:latin typeface="Verdana" pitchFamily="34" charset="0"/>
              </a:rPr>
              <a:t>Orbita a 600 Km..</a:t>
            </a:r>
          </a:p>
        </p:txBody>
      </p:sp>
      <p:sp>
        <p:nvSpPr>
          <p:cNvPr id="51207" name="Line 21"/>
          <p:cNvSpPr>
            <a:spLocks noChangeShapeType="1"/>
          </p:cNvSpPr>
          <p:nvPr/>
        </p:nvSpPr>
        <p:spPr bwMode="auto">
          <a:xfrm flipH="1">
            <a:off x="6400800" y="1981200"/>
            <a:ext cx="1295400" cy="685800"/>
          </a:xfrm>
          <a:prstGeom prst="line">
            <a:avLst/>
          </a:prstGeom>
          <a:noFill/>
          <a:ln w="76200">
            <a:solidFill>
              <a:schemeClr val="tx1"/>
            </a:solidFill>
            <a:round/>
            <a:headEnd/>
            <a:tailEnd type="triangle" w="med" len="med"/>
          </a:ln>
        </p:spPr>
        <p:txBody>
          <a:bodyPr wrap="none" anchor="ctr"/>
          <a:lstStyle/>
          <a:p>
            <a:endParaRPr lang="es-AR"/>
          </a:p>
        </p:txBody>
      </p:sp>
      <p:sp>
        <p:nvSpPr>
          <p:cNvPr id="143382" name="Rectangle 22"/>
          <p:cNvSpPr>
            <a:spLocks noChangeArrowheads="1"/>
          </p:cNvSpPr>
          <p:nvPr/>
        </p:nvSpPr>
        <p:spPr bwMode="auto">
          <a:xfrm>
            <a:off x="0" y="2921000"/>
            <a:ext cx="9144000" cy="1017588"/>
          </a:xfrm>
          <a:prstGeom prst="rect">
            <a:avLst/>
          </a:prstGeom>
          <a:noFill/>
          <a:ln w="57150" cmpd="thickThin">
            <a:noFill/>
            <a:miter lim="800000"/>
            <a:headEnd/>
            <a:tailEnd/>
          </a:ln>
          <a:effectLst/>
        </p:spPr>
        <p:txBody>
          <a:bodyPr>
            <a:spAutoFit/>
          </a:bodyPr>
          <a:lstStyle/>
          <a:p>
            <a:pPr eaLnBrk="1" hangingPunct="1">
              <a:lnSpc>
                <a:spcPct val="90000"/>
              </a:lnSpc>
              <a:spcBef>
                <a:spcPct val="20000"/>
              </a:spcBef>
              <a:buFontTx/>
              <a:buChar char="•"/>
              <a:defRPr/>
            </a:pPr>
            <a:endParaRPr lang="es-ES_tradnl" sz="3200" b="1" i="1">
              <a:effectLst>
                <a:outerShdw blurRad="38100" dist="38100" dir="2700000" algn="tl">
                  <a:srgbClr val="000000"/>
                </a:outerShdw>
              </a:effectLst>
              <a:latin typeface="Arial" charset="0"/>
            </a:endParaRPr>
          </a:p>
          <a:p>
            <a:pPr>
              <a:defRPr/>
            </a:pPr>
            <a:endParaRPr lang="es-ES_tradnl" sz="3200" b="1" i="1">
              <a:effectLst>
                <a:outerShdw blurRad="38100" dist="38100" dir="2700000" algn="tl">
                  <a:srgbClr val="000000"/>
                </a:outerShdw>
              </a:effectLst>
              <a:latin typeface="Arial" charset="0"/>
              <a:sym typeface="Wingdings 3" pitchFamily="18" charset="2"/>
            </a:endParaRPr>
          </a:p>
        </p:txBody>
      </p:sp>
      <p:sp>
        <p:nvSpPr>
          <p:cNvPr id="51209" name="Rectangle 23"/>
          <p:cNvSpPr>
            <a:spLocks noChangeArrowheads="1"/>
          </p:cNvSpPr>
          <p:nvPr/>
        </p:nvSpPr>
        <p:spPr bwMode="auto">
          <a:xfrm>
            <a:off x="0" y="6070600"/>
            <a:ext cx="9144000" cy="533400"/>
          </a:xfrm>
          <a:prstGeom prst="rect">
            <a:avLst/>
          </a:prstGeom>
          <a:noFill/>
          <a:ln w="57150" cmpd="thickThin">
            <a:noFill/>
            <a:miter lim="800000"/>
            <a:headEnd/>
            <a:tailEnd/>
          </a:ln>
        </p:spPr>
        <p:txBody>
          <a:bodyPr>
            <a:spAutoFit/>
          </a:bodyPr>
          <a:lstStyle/>
          <a:p>
            <a:endParaRPr lang="es-E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609600"/>
            <a:ext cx="8229600" cy="1600200"/>
          </a:xfrm>
          <a:solidFill>
            <a:schemeClr val="accent2">
              <a:lumMod val="10000"/>
              <a:lumOff val="90000"/>
            </a:schemeClr>
          </a:solidFill>
          <a:ln w="76200">
            <a:solidFill>
              <a:schemeClr val="accent2">
                <a:lumMod val="50000"/>
                <a:lumOff val="50000"/>
              </a:schemeClr>
            </a:solidFill>
          </a:ln>
        </p:spPr>
        <p:txBody>
          <a:bodyPr/>
          <a:lstStyle/>
          <a:p>
            <a:pPr>
              <a:defRPr/>
            </a:pP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graphicFrame>
        <p:nvGraphicFramePr>
          <p:cNvPr id="6146" name="Object 42"/>
          <p:cNvGraphicFramePr>
            <a:graphicFrameLocks noChangeAspect="1"/>
          </p:cNvGraphicFramePr>
          <p:nvPr>
            <p:extLst>
              <p:ext uri="{D42A27DB-BD31-4B8C-83A1-F6EECF244321}">
                <p14:modId xmlns:p14="http://schemas.microsoft.com/office/powerpoint/2010/main" val="4065226148"/>
              </p:ext>
            </p:extLst>
          </p:nvPr>
        </p:nvGraphicFramePr>
        <p:xfrm>
          <a:off x="381000" y="2667000"/>
          <a:ext cx="8458200" cy="3243263"/>
        </p:xfrm>
        <a:graphic>
          <a:graphicData uri="http://schemas.openxmlformats.org/presentationml/2006/ole">
            <mc:AlternateContent xmlns:mc="http://schemas.openxmlformats.org/markup-compatibility/2006">
              <mc:Choice xmlns:v="urn:schemas-microsoft-com:vml" Requires="v">
                <p:oleObj name="Imagen de mapa de bits" r:id="rId3" imgW="4371429" imgH="1676634" progId="PBrush">
                  <p:embed/>
                </p:oleObj>
              </mc:Choice>
              <mc:Fallback>
                <p:oleObj name="Imagen de mapa de bits" r:id="rId3" imgW="4371429" imgH="1676634" progId="PBrush">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67000"/>
                        <a:ext cx="8458200" cy="3243263"/>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rrowheads="1"/>
          </p:cNvSpPr>
          <p:nvPr>
            <p:ph type="title"/>
          </p:nvPr>
        </p:nvSpPr>
        <p:spPr>
          <a:xfrm>
            <a:off x="323850" y="0"/>
            <a:ext cx="8510588" cy="121443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DE FRECUENCIAS </a:t>
            </a:r>
          </a:p>
        </p:txBody>
      </p:sp>
      <p:graphicFrame>
        <p:nvGraphicFramePr>
          <p:cNvPr id="240837" name="Group 197"/>
          <p:cNvGraphicFramePr>
            <a:graphicFrameLocks noGrp="1"/>
          </p:cNvGraphicFramePr>
          <p:nvPr>
            <p:ph idx="1"/>
            <p:extLst>
              <p:ext uri="{D42A27DB-BD31-4B8C-83A1-F6EECF244321}">
                <p14:modId xmlns:p14="http://schemas.microsoft.com/office/powerpoint/2010/main" val="2644519014"/>
              </p:ext>
            </p:extLst>
          </p:nvPr>
        </p:nvGraphicFramePr>
        <p:xfrm>
          <a:off x="179512" y="1341438"/>
          <a:ext cx="8685088" cy="5852160"/>
        </p:xfrm>
        <a:graphic>
          <a:graphicData uri="http://schemas.openxmlformats.org/drawingml/2006/table">
            <a:tbl>
              <a:tblPr/>
              <a:tblGrid>
                <a:gridCol w="2171273">
                  <a:extLst>
                    <a:ext uri="{9D8B030D-6E8A-4147-A177-3AD203B41FA5}">
                      <a16:colId xmlns:a16="http://schemas.microsoft.com/office/drawing/2014/main" val="20000"/>
                    </a:ext>
                  </a:extLst>
                </a:gridCol>
                <a:gridCol w="2171271">
                  <a:extLst>
                    <a:ext uri="{9D8B030D-6E8A-4147-A177-3AD203B41FA5}">
                      <a16:colId xmlns:a16="http://schemas.microsoft.com/office/drawing/2014/main" val="20001"/>
                    </a:ext>
                  </a:extLst>
                </a:gridCol>
                <a:gridCol w="2171273">
                  <a:extLst>
                    <a:ext uri="{9D8B030D-6E8A-4147-A177-3AD203B41FA5}">
                      <a16:colId xmlns:a16="http://schemas.microsoft.com/office/drawing/2014/main" val="20002"/>
                    </a:ext>
                  </a:extLst>
                </a:gridCol>
                <a:gridCol w="2171271">
                  <a:extLst>
                    <a:ext uri="{9D8B030D-6E8A-4147-A177-3AD203B41FA5}">
                      <a16:colId xmlns:a16="http://schemas.microsoft.com/office/drawing/2014/main" val="20003"/>
                    </a:ext>
                  </a:extLst>
                </a:gridCol>
              </a:tblGrid>
              <a:tr h="968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Banda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ascendente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descendente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Servicio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extLst>
                  <a:ext uri="{0D108BD9-81ED-4DB2-BD59-A6C34878D82A}">
                    <a16:rowId xmlns:a16="http://schemas.microsoft.com/office/drawing/2014/main" val="10000"/>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C: 6/4 GHz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a:ln>
                            <a:noFill/>
                          </a:ln>
                          <a:solidFill>
                            <a:schemeClr val="tx1"/>
                          </a:solidFill>
                          <a:effectLst/>
                          <a:latin typeface="Verdana-Bold"/>
                          <a:ea typeface="Times New Roman" pitchFamily="18" charset="0"/>
                          <a:cs typeface="Verdana" pitchFamily="34" charset="0"/>
                        </a:rPr>
                        <a:t>5,925 – 6,425 (500 MHz) </a:t>
                      </a:r>
                      <a:endParaRPr kumimoji="0" lang="es-ES" sz="2400" b="0" i="0" u="none" strike="noStrike" cap="none" normalizeH="0" baseline="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3,700 – 4,200 (500 MHz)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1"/>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X: 8/7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7,900 – 8,400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7,250 – 7,750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Comunicaciones militares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2"/>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14/12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14,0 – 14,5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11,7 – 12,2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FSS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3"/>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17/12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17,3 – 17,8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12,2 – 12,7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BSS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4"/>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Ka</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30/20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27,5 – 31,0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17,7 – 21,2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685799" y="0"/>
            <a:ext cx="7772400" cy="146685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Y FRECUENCIAS ASIGNADAS</a:t>
            </a:r>
          </a:p>
        </p:txBody>
      </p:sp>
      <p:sp>
        <p:nvSpPr>
          <p:cNvPr id="241667" name="Rectangle 3"/>
          <p:cNvSpPr>
            <a:spLocks noGrp="1" noRot="1" noChangeArrowheads="1"/>
          </p:cNvSpPr>
          <p:nvPr>
            <p:ph type="body" idx="1"/>
          </p:nvPr>
        </p:nvSpPr>
        <p:spPr>
          <a:xfrm>
            <a:off x="214312" y="1752600"/>
            <a:ext cx="8715375" cy="4662815"/>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50000"/>
                  <a:lumOff val="5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FSS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fijo por satélite)</a:t>
            </a:r>
          </a:p>
          <a:p>
            <a:pPr marL="388938" lvl="1" indent="-388938" algn="just">
              <a:lnSpc>
                <a:spcPct val="90000"/>
              </a:lnSpc>
              <a:spcBef>
                <a:spcPct val="0"/>
              </a:spcBef>
              <a:buClr>
                <a:srgbClr val="00FFFF"/>
              </a:buClr>
              <a:buFontTx/>
              <a:buNone/>
              <a:defRPr/>
            </a:pPr>
            <a:r>
              <a:rPr lang="es-ES" sz="2600" i="1" kern="1200" dirty="0">
                <a:solidFill>
                  <a:schemeClr val="accent2">
                    <a:lumMod val="50000"/>
                    <a:lumOff val="50000"/>
                  </a:schemeClr>
                </a:solidFill>
                <a:latin typeface="Arial" panose="020B0604020202020204" pitchFamily="34" charset="0"/>
                <a:ea typeface="+mn-ea"/>
                <a:cs typeface="Arial" panose="020B0604020202020204" pitchFamily="34" charset="0"/>
              </a:rPr>
              <a:t> 	</a:t>
            </a:r>
            <a:r>
              <a:rPr lang="es-ES" sz="2600" i="1" kern="1200" dirty="0">
                <a:solidFill>
                  <a:schemeClr val="bg1">
                    <a:lumMod val="75000"/>
                  </a:schemeClr>
                </a:solidFill>
                <a:latin typeface="Arial" panose="020B0604020202020204" pitchFamily="34" charset="0"/>
                <a:ea typeface="+mn-ea"/>
                <a:cs typeface="Arial" panose="020B0604020202020204" pitchFamily="34" charset="0"/>
              </a:rPr>
              <a:t>Se aplica a todo servicio de comunicaciones que no sea móvil ni de radiodifusión. </a:t>
            </a:r>
          </a:p>
          <a:p>
            <a:pPr marL="388938" lvl="1" indent="-388938" algn="just">
              <a:lnSpc>
                <a:spcPct val="90000"/>
              </a:lnSpc>
              <a:spcBef>
                <a:spcPct val="0"/>
              </a:spcBef>
              <a:buClr>
                <a:srgbClr val="00FFFF"/>
              </a:buClr>
              <a:buFontTx/>
              <a:buNone/>
              <a:defRPr/>
            </a:pPr>
            <a:endParaRPr lang="es-ES" sz="2600" i="1" kern="1200" dirty="0">
              <a:solidFill>
                <a:schemeClr val="bg1">
                  <a:lumMod val="75000"/>
                </a:schemeClr>
              </a:solidFill>
              <a:latin typeface="Arial" panose="020B0604020202020204" pitchFamily="34" charset="0"/>
              <a:ea typeface="+mn-ea"/>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MSS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móvil por satélite)</a:t>
            </a:r>
          </a:p>
          <a:p>
            <a:pPr marL="388938" lvl="1" indent="-388938" algn="just">
              <a:lnSpc>
                <a:spcPct val="90000"/>
              </a:lnSpc>
              <a:spcBef>
                <a:spcPct val="0"/>
              </a:spcBef>
              <a:buClr>
                <a:srgbClr val="00FFFF"/>
              </a:buClr>
              <a:buFontTx/>
              <a:buNone/>
              <a:defRPr/>
            </a:pPr>
            <a:r>
              <a:rPr lang="es-ES" sz="2600" i="1" kern="1200" dirty="0">
                <a:solidFill>
                  <a:schemeClr val="bg1">
                    <a:lumMod val="75000"/>
                  </a:schemeClr>
                </a:solidFill>
                <a:latin typeface="Arial" panose="020B0604020202020204" pitchFamily="34" charset="0"/>
                <a:ea typeface="+mn-ea"/>
                <a:cs typeface="Arial" panose="020B0604020202020204" pitchFamily="34" charset="0"/>
              </a:rPr>
              <a:t> 	Se refiere a toda comunicación entre dos puntos, donde uno o ambos pueden ser móviles. </a:t>
            </a:r>
          </a:p>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90000"/>
                  <a:lumOff val="1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a:solidFill>
                  <a:schemeClr val="accent2">
                    <a:lumMod val="50000"/>
                    <a:lumOff val="50000"/>
                  </a:schemeClr>
                </a:solidFill>
                <a:latin typeface="Arial" panose="020B0604020202020204" pitchFamily="34" charset="0"/>
                <a:cs typeface="Arial" panose="020B0604020202020204" pitchFamily="34" charset="0"/>
              </a:rPr>
              <a:t>BSS (Servicio de radiodifusión por satélite).</a:t>
            </a:r>
          </a:p>
          <a:p>
            <a:pPr marL="514350" lvl="1" indent="-514350" algn="just">
              <a:lnSpc>
                <a:spcPct val="90000"/>
              </a:lnSpc>
              <a:spcBef>
                <a:spcPct val="0"/>
              </a:spcBef>
              <a:buClr>
                <a:srgbClr val="00FFFF"/>
              </a:buClr>
              <a:buFontTx/>
              <a:buNone/>
              <a:defRPr/>
            </a:pP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Son señales transmitidas directamente a los hogares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Broadcast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Service</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o DTH,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To Home).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304800" y="0"/>
            <a:ext cx="8610600" cy="190500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sp>
        <p:nvSpPr>
          <p:cNvPr id="54275" name="Text Box 3"/>
          <p:cNvSpPr txBox="1">
            <a:spLocks noChangeArrowheads="1"/>
          </p:cNvSpPr>
          <p:nvPr/>
        </p:nvSpPr>
        <p:spPr bwMode="auto">
          <a:xfrm>
            <a:off x="228600" y="2057400"/>
            <a:ext cx="8651875" cy="413702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Satélite típico - 12 a 20 </a:t>
            </a:r>
            <a:r>
              <a:rPr lang="es-ES_tradnl" sz="2600" dirty="0" err="1">
                <a:solidFill>
                  <a:schemeClr val="accent2">
                    <a:lumMod val="90000"/>
                    <a:lumOff val="10000"/>
                  </a:schemeClr>
                </a:solidFill>
                <a:latin typeface="Verdana" pitchFamily="34" charset="0"/>
              </a:rPr>
              <a:t>transponders</a:t>
            </a:r>
            <a:r>
              <a:rPr lang="es-ES_tradnl" sz="2600" dirty="0">
                <a:solidFill>
                  <a:schemeClr val="accent2">
                    <a:lumMod val="90000"/>
                    <a:lumOff val="10000"/>
                  </a:schemeClr>
                </a:solidFill>
                <a:latin typeface="Verdana" pitchFamily="34" charset="0"/>
              </a:rPr>
              <a:t>, cada uno con un ancho de banda de 36 a 50 MHz. </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Un transponder de 50 Mbps puede usarse para codificar un flujo de datos de 50 Mbps o 800 canales digitales de voz de 64 kbps, u otras combinaciones.</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b="1" dirty="0">
                <a:solidFill>
                  <a:schemeClr val="accent2">
                    <a:lumMod val="90000"/>
                    <a:lumOff val="10000"/>
                  </a:schemeClr>
                </a:solidFill>
                <a:latin typeface="Verdana" pitchFamily="34" charset="0"/>
              </a:rPr>
              <a:t>Spot </a:t>
            </a:r>
            <a:r>
              <a:rPr lang="es-ES_tradnl" sz="2600" b="1" dirty="0" err="1">
                <a:solidFill>
                  <a:schemeClr val="accent2">
                    <a:lumMod val="90000"/>
                    <a:lumOff val="10000"/>
                  </a:schemeClr>
                </a:solidFill>
                <a:latin typeface="Verdana" pitchFamily="34" charset="0"/>
              </a:rPr>
              <a:t>beams</a:t>
            </a:r>
            <a:r>
              <a:rPr lang="es-ES_tradnl" sz="2600" b="1" dirty="0">
                <a:solidFill>
                  <a:schemeClr val="accent2">
                    <a:lumMod val="90000"/>
                    <a:lumOff val="10000"/>
                  </a:schemeClr>
                </a:solidFill>
                <a:latin typeface="Verdana" pitchFamily="34" charset="0"/>
              </a:rPr>
              <a:t> </a:t>
            </a:r>
            <a:r>
              <a:rPr lang="es-ES_tradnl" sz="2600" dirty="0">
                <a:solidFill>
                  <a:schemeClr val="accent2">
                    <a:lumMod val="90000"/>
                    <a:lumOff val="10000"/>
                  </a:schemeClr>
                </a:solidFill>
                <a:latin typeface="Verdana" pitchFamily="34" charset="0"/>
              </a:rPr>
              <a:t>– enlace enfocado a un área geográfica pequeña.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304800" y="0"/>
            <a:ext cx="8610600" cy="170080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b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VSAT –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Very</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Small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Aperture</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Terminals</a:t>
            </a:r>
            <a:endParaRPr lang="es-ES_tradnl" sz="3600" i="1" dirty="0">
              <a:solidFill>
                <a:schemeClr val="accent2">
                  <a:lumMod val="50000"/>
                  <a:lumOff val="50000"/>
                </a:schemeClr>
              </a:solidFill>
              <a:effectLst>
                <a:outerShdw blurRad="38100" dist="38100" dir="2700000" algn="tl">
                  <a:srgbClr val="000000"/>
                </a:outerShdw>
              </a:effectLst>
              <a:latin typeface="Tahoma" pitchFamily="34" charset="0"/>
            </a:endParaRPr>
          </a:p>
        </p:txBody>
      </p:sp>
      <p:sp>
        <p:nvSpPr>
          <p:cNvPr id="55299" name="Text Box 3"/>
          <p:cNvSpPr txBox="1">
            <a:spLocks noChangeArrowheads="1"/>
          </p:cNvSpPr>
          <p:nvPr/>
        </p:nvSpPr>
        <p:spPr bwMode="auto">
          <a:xfrm>
            <a:off x="0" y="2209800"/>
            <a:ext cx="9144000" cy="336867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Son micro-estaciones de bajo costo (antenas de 1m, 1 watt de potencia).</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Enlace ascendente 19.2 kbps, descendente 512 Kbps.</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Las </a:t>
            </a:r>
            <a:r>
              <a:rPr lang="es-ES_tradnl" sz="3000" i="1" dirty="0" err="1">
                <a:solidFill>
                  <a:schemeClr val="accent2">
                    <a:lumMod val="90000"/>
                    <a:lumOff val="10000"/>
                  </a:schemeClr>
                </a:solidFill>
                <a:latin typeface="Verdana" pitchFamily="34" charset="0"/>
              </a:rPr>
              <a:t>microestaciones</a:t>
            </a:r>
            <a:r>
              <a:rPr lang="es-ES_tradnl" sz="3000" i="1" dirty="0">
                <a:solidFill>
                  <a:schemeClr val="accent2">
                    <a:lumMod val="90000"/>
                    <a:lumOff val="10000"/>
                  </a:schemeClr>
                </a:solidFill>
                <a:latin typeface="Verdana" pitchFamily="34" charset="0"/>
              </a:rPr>
              <a:t> se comunican a través de una estación terrestre, </a:t>
            </a:r>
            <a:r>
              <a:rPr lang="es-ES_tradnl" sz="3000" b="1" i="1" dirty="0" err="1">
                <a:solidFill>
                  <a:schemeClr val="accent2">
                    <a:lumMod val="90000"/>
                    <a:lumOff val="10000"/>
                  </a:schemeClr>
                </a:solidFill>
                <a:latin typeface="Verdana" pitchFamily="34" charset="0"/>
              </a:rPr>
              <a:t>hub</a:t>
            </a:r>
            <a:r>
              <a:rPr lang="es-ES_tradnl" sz="3000" i="1" dirty="0">
                <a:solidFill>
                  <a:schemeClr val="accent2">
                    <a:lumMod val="90000"/>
                    <a:lumOff val="10000"/>
                  </a:schemeClr>
                </a:solidFill>
                <a:latin typeface="Verdana" pitchFamily="34" charset="0"/>
              </a:rPr>
              <a:t>, antena grande, de mucha ganancia.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Satélites </a:t>
            </a:r>
            <a:br>
              <a:rPr lang="es-AR" sz="3600" i="1" dirty="0">
                <a:solidFill>
                  <a:schemeClr val="accent2">
                    <a:lumMod val="50000"/>
                    <a:lumOff val="50000"/>
                  </a:schemeClr>
                </a:solidFill>
                <a:effectLst>
                  <a:outerShdw blurRad="38100" dist="38100" dir="2700000" algn="tl">
                    <a:srgbClr val="000000"/>
                  </a:outerShdw>
                </a:effectLst>
                <a:latin typeface="Tahoma" pitchFamily="34" charset="0"/>
              </a:rPr>
            </a:br>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PERTUBACIONES DE LA SEÑAL</a:t>
            </a:r>
          </a:p>
        </p:txBody>
      </p:sp>
      <p:sp>
        <p:nvSpPr>
          <p:cNvPr id="222211" name="Rectangle 3"/>
          <p:cNvSpPr>
            <a:spLocks noGrp="1" noRot="1" noChangeArrowheads="1"/>
          </p:cNvSpPr>
          <p:nvPr>
            <p:ph type="body" idx="1"/>
          </p:nvPr>
        </p:nvSpPr>
        <p:spPr>
          <a:xfrm>
            <a:off x="301625" y="2438400"/>
            <a:ext cx="8540750" cy="3662363"/>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Atenuación </a:t>
            </a: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Absorción atmosférica </a:t>
            </a:r>
            <a:endParaRPr lang="es-AR" sz="3600" i="1" kern="1200" dirty="0">
              <a:solidFill>
                <a:schemeClr val="accent2">
                  <a:lumMod val="90000"/>
                  <a:lumOff val="10000"/>
                </a:schemeClr>
              </a:solidFill>
              <a:latin typeface="Verdana" pitchFamily="34" charset="0"/>
              <a:ea typeface="+mn-ea"/>
              <a:cs typeface="+mn-cs"/>
            </a:endParaRP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Atenuación por lluvia </a:t>
            </a:r>
            <a:endParaRPr lang="es-AR" sz="3600" i="1" kern="1200" dirty="0">
              <a:solidFill>
                <a:schemeClr val="accent2">
                  <a:lumMod val="90000"/>
                  <a:lumOff val="10000"/>
                </a:schemeClr>
              </a:solidFill>
              <a:latin typeface="Verdana" pitchFamily="34" charset="0"/>
              <a:ea typeface="+mn-ea"/>
              <a:cs typeface="+mn-cs"/>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Distorsión de retardo </a:t>
            </a:r>
            <a:endParaRPr lang="es-AR" sz="4000" i="1" kern="1200" dirty="0">
              <a:solidFill>
                <a:schemeClr val="accent2">
                  <a:lumMod val="90000"/>
                  <a:lumOff val="10000"/>
                </a:schemeClr>
              </a:solidFill>
              <a:latin typeface="Verdana" pitchFamily="34" charset="0"/>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Ruido </a:t>
            </a: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Interferencia Solar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nvPr>
        </p:nvSpPr>
        <p:spPr>
          <a:xfrm>
            <a:off x="547936" y="27856"/>
            <a:ext cx="8299648" cy="1143000"/>
          </a:xfrm>
          <a:solidFill>
            <a:schemeClr val="accent2">
              <a:lumMod val="10000"/>
              <a:lumOff val="90000"/>
            </a:schemeClr>
          </a:solidFill>
          <a:ln w="76200">
            <a:solidFill>
              <a:schemeClr val="accent2">
                <a:lumMod val="75000"/>
                <a:lumOff val="25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endParaRPr lang="es-ES_tradnl" dirty="0">
              <a:solidFill>
                <a:schemeClr val="accent2">
                  <a:lumMod val="75000"/>
                  <a:lumOff val="25000"/>
                </a:schemeClr>
              </a:solidFill>
              <a:latin typeface="Arial" panose="020B0604020202020204" pitchFamily="34" charset="0"/>
              <a:cs typeface="Arial" panose="020B0604020202020204" pitchFamily="34" charset="0"/>
            </a:endParaRPr>
          </a:p>
        </p:txBody>
      </p:sp>
      <p:sp>
        <p:nvSpPr>
          <p:cNvPr id="23555" name="Text Box 1027"/>
          <p:cNvSpPr txBox="1">
            <a:spLocks noChangeArrowheads="1"/>
          </p:cNvSpPr>
          <p:nvPr/>
        </p:nvSpPr>
        <p:spPr bwMode="auto">
          <a:xfrm>
            <a:off x="251520" y="1371600"/>
            <a:ext cx="8892480" cy="5292725"/>
          </a:xfrm>
          <a:prstGeom prst="rect">
            <a:avLst/>
          </a:prstGeom>
          <a:solidFill>
            <a:schemeClr val="accent2">
              <a:lumMod val="10000"/>
              <a:lumOff val="90000"/>
            </a:schemeClr>
          </a:solidFill>
          <a:ln w="76200">
            <a:solidFill>
              <a:schemeClr val="accent2">
                <a:lumMod val="75000"/>
                <a:lumOff val="25000"/>
              </a:schemeClr>
            </a:solidFill>
            <a:miter lim="800000"/>
            <a:headEnd/>
            <a:tailEnd/>
          </a:ln>
        </p:spPr>
        <p:txBody>
          <a:bodyPr wrap="square">
            <a:spAutoFit/>
          </a:bodyPr>
          <a:lstStyle/>
          <a:p>
            <a:pPr>
              <a:buFontTx/>
              <a:buChar char="•"/>
            </a:pPr>
            <a:r>
              <a:rPr lang="es-ES_tradnl" sz="3000" b="1" i="1" dirty="0">
                <a:solidFill>
                  <a:schemeClr val="bg1"/>
                </a:solidFill>
                <a:latin typeface="Arial" pitchFamily="34" charset="0"/>
              </a:rPr>
              <a:t>Cables</a:t>
            </a:r>
            <a:endParaRPr lang="es-ES_tradnl" sz="3000" b="1" dirty="0">
              <a:solidFill>
                <a:schemeClr val="bg1"/>
              </a:solidFill>
              <a:latin typeface="Arial" pitchFamily="34" charset="0"/>
            </a:endParaRPr>
          </a:p>
          <a:p>
            <a:pPr lvl="4">
              <a:buFont typeface="Wingdings 3" pitchFamily="18" charset="2"/>
              <a:buChar char=""/>
            </a:pPr>
            <a:r>
              <a:rPr lang="es-ES_tradnl" sz="2600" i="1" dirty="0">
                <a:solidFill>
                  <a:schemeClr val="bg1"/>
                </a:solidFill>
                <a:latin typeface="Arial" pitchFamily="34" charset="0"/>
              </a:rPr>
              <a:t>Par Telefónico	</a:t>
            </a:r>
          </a:p>
          <a:p>
            <a:pPr lvl="4">
              <a:buFont typeface="Wingdings 3" pitchFamily="18" charset="2"/>
              <a:buChar char=""/>
            </a:pPr>
            <a:r>
              <a:rPr lang="es-ES_tradnl" sz="2600" i="1" dirty="0">
                <a:solidFill>
                  <a:schemeClr val="bg1"/>
                </a:solidFill>
                <a:latin typeface="Arial" pitchFamily="34" charset="0"/>
              </a:rPr>
              <a:t>Trenzado</a:t>
            </a:r>
          </a:p>
          <a:p>
            <a:pPr lvl="4">
              <a:buFont typeface="Wingdings 3" pitchFamily="18" charset="2"/>
              <a:buChar char=""/>
            </a:pPr>
            <a:r>
              <a:rPr lang="es-ES_tradnl" sz="2600" i="1" dirty="0">
                <a:solidFill>
                  <a:schemeClr val="bg1"/>
                </a:solidFill>
                <a:latin typeface="Arial" pitchFamily="34" charset="0"/>
              </a:rPr>
              <a:t>Coaxial</a:t>
            </a:r>
          </a:p>
          <a:p>
            <a:pPr>
              <a:buFontTx/>
              <a:buChar char="•"/>
            </a:pPr>
            <a:r>
              <a:rPr lang="es-ES_tradnl" sz="3000" b="1" i="1" dirty="0">
                <a:solidFill>
                  <a:schemeClr val="bg1"/>
                </a:solidFill>
                <a:latin typeface="Arial" pitchFamily="34" charset="0"/>
              </a:rPr>
              <a:t>Guía de Onda</a:t>
            </a:r>
          </a:p>
          <a:p>
            <a:pPr>
              <a:buFontTx/>
              <a:buChar char="•"/>
            </a:pPr>
            <a:r>
              <a:rPr lang="es-ES_tradnl" sz="3000" b="1" i="1" dirty="0">
                <a:solidFill>
                  <a:schemeClr val="bg1"/>
                </a:solidFill>
                <a:latin typeface="Arial" pitchFamily="34" charset="0"/>
              </a:rPr>
              <a:t>Fibras Óptica </a:t>
            </a:r>
          </a:p>
          <a:p>
            <a:pPr>
              <a:buFontTx/>
              <a:buChar char="•"/>
            </a:pPr>
            <a:r>
              <a:rPr lang="es-ES_tradnl" sz="3000" b="1" i="1" dirty="0">
                <a:solidFill>
                  <a:schemeClr val="bg1"/>
                </a:solidFill>
                <a:latin typeface="Arial" pitchFamily="34" charset="0"/>
              </a:rPr>
              <a:t>Radiocomunicaciones</a:t>
            </a:r>
            <a:r>
              <a:rPr lang="es-ES_tradnl" sz="2600" b="1" i="1" dirty="0">
                <a:solidFill>
                  <a:schemeClr val="bg1"/>
                </a:solidFill>
                <a:latin typeface="Arial" pitchFamily="34" charset="0"/>
              </a:rPr>
              <a:t> </a:t>
            </a:r>
            <a:r>
              <a:rPr lang="es-ES_tradnl" sz="2200" b="1" i="1" dirty="0">
                <a:solidFill>
                  <a:schemeClr val="bg1"/>
                </a:solidFill>
                <a:latin typeface="Arial" pitchFamily="34" charset="0"/>
              </a:rPr>
              <a:t>(ondas Electromagnéticas)</a:t>
            </a:r>
          </a:p>
          <a:p>
            <a:pPr lvl="2">
              <a:buFontTx/>
              <a:buChar char="•"/>
            </a:pPr>
            <a:r>
              <a:rPr lang="es-ES_tradnl" sz="2600" b="1" i="1" dirty="0">
                <a:solidFill>
                  <a:schemeClr val="bg1"/>
                </a:solidFill>
                <a:latin typeface="Arial" pitchFamily="34" charset="0"/>
              </a:rPr>
              <a:t>Radioenlace</a:t>
            </a:r>
          </a:p>
          <a:p>
            <a:pPr lvl="2">
              <a:buFontTx/>
              <a:buChar char="•"/>
            </a:pPr>
            <a:r>
              <a:rPr lang="es-ES_tradnl" sz="2600" b="1" i="1" dirty="0">
                <a:solidFill>
                  <a:schemeClr val="bg1"/>
                </a:solidFill>
                <a:latin typeface="Arial" pitchFamily="34" charset="0"/>
              </a:rPr>
              <a:t>Microondas</a:t>
            </a:r>
          </a:p>
          <a:p>
            <a:pPr lvl="2">
              <a:buFontTx/>
              <a:buChar char="•"/>
            </a:pPr>
            <a:r>
              <a:rPr lang="es-ES_tradnl" sz="2600" b="1" i="1" dirty="0">
                <a:solidFill>
                  <a:schemeClr val="bg1"/>
                </a:solidFill>
                <a:latin typeface="Arial" pitchFamily="34" charset="0"/>
              </a:rPr>
              <a:t>Satelital </a:t>
            </a:r>
          </a:p>
          <a:p>
            <a:pPr>
              <a:buFontTx/>
              <a:buChar char="•"/>
            </a:pPr>
            <a:r>
              <a:rPr lang="es-ES_tradnl" sz="3000" b="1" i="1" dirty="0">
                <a:solidFill>
                  <a:schemeClr val="bg1"/>
                </a:solidFill>
                <a:latin typeface="Arial" pitchFamily="34" charset="0"/>
              </a:rPr>
              <a:t>Láser</a:t>
            </a:r>
          </a:p>
          <a:p>
            <a:pPr>
              <a:buFontTx/>
              <a:buChar char="•"/>
            </a:pPr>
            <a:r>
              <a:rPr lang="es-ES_tradnl" sz="3000" b="1" i="1" dirty="0">
                <a:solidFill>
                  <a:schemeClr val="bg1"/>
                </a:solidFill>
                <a:latin typeface="Arial" pitchFamily="34" charset="0"/>
              </a:rPr>
              <a:t>Infrarrojo</a:t>
            </a:r>
          </a:p>
        </p:txBody>
      </p:sp>
      <p:sp>
        <p:nvSpPr>
          <p:cNvPr id="4" name="Rectangle 1026"/>
          <p:cNvSpPr txBox="1">
            <a:spLocks noChangeArrowheads="1"/>
          </p:cNvSpPr>
          <p:nvPr/>
        </p:nvSpPr>
        <p:spPr bwMode="auto">
          <a:xfrm>
            <a:off x="4932040" y="1628800"/>
            <a:ext cx="4083284" cy="2232248"/>
          </a:xfrm>
          <a:prstGeom prst="rect">
            <a:avLst/>
          </a:prstGeom>
          <a:solidFill>
            <a:schemeClr val="bg1">
              <a:lumMod val="20000"/>
              <a:lumOff val="80000"/>
            </a:schemeClr>
          </a:solidFill>
          <a:ln w="76200">
            <a:solidFill>
              <a:schemeClr val="accent2">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Elementos Pasivos</a:t>
            </a:r>
            <a:endParaRPr lang="es-ES_tradnl" sz="3600" b="1" kern="0" dirty="0">
              <a:solidFill>
                <a:schemeClr val="accent2">
                  <a:lumMod val="75000"/>
                  <a:lumOff val="2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50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6699"/>
            </a:gs>
            <a:gs pos="100000">
              <a:schemeClr val="bg1"/>
            </a:gs>
          </a:gsLst>
          <a:lin ang="5400000" scaled="1"/>
        </a:gra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04800" y="228600"/>
            <a:ext cx="8534400" cy="1219200"/>
          </a:xfrm>
          <a:solidFill>
            <a:schemeClr val="bg1">
              <a:lumMod val="20000"/>
              <a:lumOff val="80000"/>
            </a:schemeClr>
          </a:solidFill>
          <a:ln w="76200">
            <a:solidFill>
              <a:schemeClr val="bg1">
                <a:lumMod val="75000"/>
              </a:schemeClr>
            </a:solidFill>
          </a:ln>
        </p:spPr>
        <p:txBody>
          <a:bodyPr/>
          <a:lstStyle/>
          <a:p>
            <a:pPr>
              <a:defRPr/>
            </a:pP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Terminología</a:t>
            </a:r>
          </a:p>
        </p:txBody>
      </p:sp>
      <p:sp>
        <p:nvSpPr>
          <p:cNvPr id="121859" name="Rectangle 3"/>
          <p:cNvSpPr>
            <a:spLocks noGrp="1" noChangeArrowheads="1"/>
          </p:cNvSpPr>
          <p:nvPr>
            <p:ph type="body" idx="1"/>
          </p:nvPr>
        </p:nvSpPr>
        <p:spPr>
          <a:xfrm>
            <a:off x="304800" y="1905000"/>
            <a:ext cx="8534400" cy="4648200"/>
          </a:xfrm>
          <a:solidFill>
            <a:schemeClr val="bg1">
              <a:lumMod val="20000"/>
              <a:lumOff val="80000"/>
            </a:schemeClr>
          </a:solidFill>
          <a:ln w="76200">
            <a:solidFill>
              <a:schemeClr val="bg1">
                <a:lumMod val="75000"/>
              </a:schemeClr>
            </a:solidFill>
          </a:ln>
        </p:spPr>
        <p:txBody>
          <a:bodyPr/>
          <a:lstStyle/>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Backbone 			Troncal	(Montante/Vertical)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	 (Vertical)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Backbone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Cable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Patch cord</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Pin Out</a:t>
            </a:r>
          </a:p>
        </p:txBody>
      </p:sp>
      <p:sp>
        <p:nvSpPr>
          <p:cNvPr id="24580" name="AutoShape 4"/>
          <p:cNvSpPr>
            <a:spLocks noChangeArrowheads="1"/>
          </p:cNvSpPr>
          <p:nvPr/>
        </p:nvSpPr>
        <p:spPr bwMode="auto">
          <a:xfrm>
            <a:off x="3429000" y="2133600"/>
            <a:ext cx="1295400" cy="304800"/>
          </a:xfrm>
          <a:prstGeom prst="rightArrow">
            <a:avLst>
              <a:gd name="adj1" fmla="val 50000"/>
              <a:gd name="adj2" fmla="val 106250"/>
            </a:avLst>
          </a:prstGeom>
          <a:solidFill>
            <a:srgbClr val="FF0000"/>
          </a:solidFill>
          <a:ln w="19050">
            <a:solidFill>
              <a:srgbClr val="008000"/>
            </a:solidFill>
            <a:miter lim="800000"/>
            <a:headEnd/>
            <a:tailEnd/>
          </a:ln>
        </p:spPr>
        <p:txBody>
          <a:bodyPr wrap="none" anchor="ctr"/>
          <a:lstStyle/>
          <a:p>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1619672" y="228600"/>
            <a:ext cx="5695528" cy="1219200"/>
          </a:xfrm>
          <a:solidFill>
            <a:schemeClr val="bg1">
              <a:lumMod val="20000"/>
              <a:lumOff val="80000"/>
            </a:schemeClr>
          </a:solidFill>
          <a:ln w="76200">
            <a:solidFill>
              <a:schemeClr val="bg1">
                <a:lumMod val="40000"/>
                <a:lumOff val="60000"/>
              </a:schemeClr>
            </a:solidFill>
          </a:ln>
        </p:spPr>
        <p:txBody>
          <a:bodyPr/>
          <a:lstStyle/>
          <a:p>
            <a:br>
              <a:rPr lang="es-ES_tradnl" sz="4800" i="1" dirty="0">
                <a:solidFill>
                  <a:schemeClr val="accent2">
                    <a:lumMod val="75000"/>
                    <a:lumOff val="25000"/>
                  </a:schemeClr>
                </a:solidFill>
                <a:latin typeface="Arial" pitchFamily="34" charset="0"/>
              </a:rPr>
            </a:br>
            <a:r>
              <a:rPr lang="es-ES_tradnl" sz="4800" i="1" dirty="0">
                <a:solidFill>
                  <a:schemeClr val="accent2">
                    <a:lumMod val="75000"/>
                    <a:lumOff val="25000"/>
                  </a:schemeClr>
                </a:solidFill>
                <a:latin typeface="Arial" pitchFamily="34" charset="0"/>
              </a:rPr>
              <a:t>Trenzado/Coaxial</a:t>
            </a:r>
            <a:br>
              <a:rPr lang="es-ES_tradnl" sz="4800" i="1" dirty="0">
                <a:solidFill>
                  <a:schemeClr val="accent2">
                    <a:lumMod val="75000"/>
                    <a:lumOff val="25000"/>
                  </a:schemeClr>
                </a:solidFill>
                <a:latin typeface="Arial" pitchFamily="34" charset="0"/>
              </a:rPr>
            </a:br>
            <a:endParaRPr lang="es-ES_tradnl" sz="4800" i="1" dirty="0">
              <a:solidFill>
                <a:schemeClr val="accent2">
                  <a:lumMod val="75000"/>
                  <a:lumOff val="25000"/>
                </a:schemeClr>
              </a:solidFill>
              <a:latin typeface="Arial" pitchFamily="34" charset="0"/>
            </a:endParaRPr>
          </a:p>
        </p:txBody>
      </p:sp>
      <p:graphicFrame>
        <p:nvGraphicFramePr>
          <p:cNvPr id="1026" name="Object 1024"/>
          <p:cNvGraphicFramePr>
            <a:graphicFrameLocks noChangeAspect="1"/>
          </p:cNvGraphicFramePr>
          <p:nvPr>
            <p:extLst>
              <p:ext uri="{D42A27DB-BD31-4B8C-83A1-F6EECF244321}">
                <p14:modId xmlns:p14="http://schemas.microsoft.com/office/powerpoint/2010/main" val="3967775096"/>
              </p:ext>
            </p:extLst>
          </p:nvPr>
        </p:nvGraphicFramePr>
        <p:xfrm>
          <a:off x="304800" y="1828800"/>
          <a:ext cx="4038600" cy="2133600"/>
        </p:xfrm>
        <a:graphic>
          <a:graphicData uri="http://schemas.openxmlformats.org/presentationml/2006/ole">
            <mc:AlternateContent xmlns:mc="http://schemas.openxmlformats.org/markup-compatibility/2006">
              <mc:Choice xmlns:v="urn:schemas-microsoft-com:vml" Requires="v">
                <p:oleObj name="Imagen de mapa de bits" r:id="rId3" imgW="5028571" imgH="2085714" progId="PBrush">
                  <p:embed/>
                </p:oleObj>
              </mc:Choice>
              <mc:Fallback>
                <p:oleObj name="Imagen de mapa de bits" r:id="rId3" imgW="5028571" imgH="2085714"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28800"/>
                        <a:ext cx="4038600" cy="2133600"/>
                      </a:xfrm>
                      <a:prstGeom prst="rect">
                        <a:avLst/>
                      </a:prstGeom>
                      <a:solidFill>
                        <a:schemeClr val="hlink"/>
                      </a:solidFill>
                      <a:ln w="76200">
                        <a:solidFill>
                          <a:schemeClr val="bg1">
                            <a:lumMod val="40000"/>
                            <a:lumOff val="60000"/>
                          </a:schemeClr>
                        </a:solidFill>
                        <a:miter lim="800000"/>
                        <a:headEnd/>
                        <a:tailEnd/>
                      </a:ln>
                      <a:effectLst/>
                    </p:spPr>
                  </p:pic>
                </p:oleObj>
              </mc:Fallback>
            </mc:AlternateContent>
          </a:graphicData>
        </a:graphic>
      </p:graphicFrame>
      <p:grpSp>
        <p:nvGrpSpPr>
          <p:cNvPr id="4" name="Grupo 3"/>
          <p:cNvGrpSpPr/>
          <p:nvPr/>
        </p:nvGrpSpPr>
        <p:grpSpPr>
          <a:xfrm>
            <a:off x="4800600" y="1828800"/>
            <a:ext cx="4029075" cy="2133600"/>
            <a:chOff x="4800600" y="1828800"/>
            <a:chExt cx="4029075" cy="2133600"/>
          </a:xfrm>
        </p:grpSpPr>
        <p:graphicFrame>
          <p:nvGraphicFramePr>
            <p:cNvPr id="1027" name="Object 1025"/>
            <p:cNvGraphicFramePr>
              <a:graphicFrameLocks noChangeAspect="1"/>
            </p:cNvGraphicFramePr>
            <p:nvPr>
              <p:extLst>
                <p:ext uri="{D42A27DB-BD31-4B8C-83A1-F6EECF244321}">
                  <p14:modId xmlns:p14="http://schemas.microsoft.com/office/powerpoint/2010/main" val="650339342"/>
                </p:ext>
              </p:extLst>
            </p:nvPr>
          </p:nvGraphicFramePr>
          <p:xfrm>
            <a:off x="4800600" y="1828800"/>
            <a:ext cx="4029075" cy="2133600"/>
          </p:xfrm>
          <a:graphic>
            <a:graphicData uri="http://schemas.openxmlformats.org/presentationml/2006/ole">
              <mc:AlternateContent xmlns:mc="http://schemas.openxmlformats.org/markup-compatibility/2006">
                <mc:Choice xmlns:v="urn:schemas-microsoft-com:vml" Requires="v">
                  <p:oleObj name="Imagen de mapa de bits" r:id="rId5" imgW="3648584" imgH="2505425" progId="PBrush">
                    <p:embed/>
                  </p:oleObj>
                </mc:Choice>
                <mc:Fallback>
                  <p:oleObj name="Imagen de mapa de bits" r:id="rId5" imgW="3648584" imgH="2505425"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828800"/>
                          <a:ext cx="4029075" cy="2133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030" name="Picture 7"/>
            <p:cNvPicPr>
              <a:picLocks noChangeAspect="1" noChangeArrowheads="1"/>
            </p:cNvPicPr>
            <p:nvPr/>
          </p:nvPicPr>
          <p:blipFill>
            <a:blip r:embed="rId7" cstate="print"/>
            <a:srcRect/>
            <a:stretch>
              <a:fillRect/>
            </a:stretch>
          </p:blipFill>
          <p:spPr bwMode="auto">
            <a:xfrm>
              <a:off x="7315200" y="2667000"/>
              <a:ext cx="1371600" cy="1143000"/>
            </a:xfrm>
            <a:prstGeom prst="rect">
              <a:avLst/>
            </a:prstGeom>
            <a:noFill/>
            <a:ln w="9525">
              <a:solidFill>
                <a:schemeClr val="bg1">
                  <a:lumMod val="40000"/>
                  <a:lumOff val="60000"/>
                </a:schemeClr>
              </a:solidFill>
              <a:miter lim="800000"/>
              <a:headEnd/>
              <a:tailEnd/>
            </a:ln>
          </p:spPr>
        </p:pic>
      </p:grpSp>
      <p:sp>
        <p:nvSpPr>
          <p:cNvPr id="1031" name="Rectangle 9"/>
          <p:cNvSpPr>
            <a:spLocks noChangeArrowheads="1"/>
          </p:cNvSpPr>
          <p:nvPr/>
        </p:nvSpPr>
        <p:spPr bwMode="auto">
          <a:xfrm>
            <a:off x="0" y="1556792"/>
            <a:ext cx="9144000" cy="0"/>
          </a:xfrm>
          <a:prstGeom prst="rect">
            <a:avLst/>
          </a:prstGeom>
          <a:noFill/>
          <a:ln w="9525">
            <a:noFill/>
            <a:miter lim="800000"/>
            <a:headEnd/>
            <a:tailEnd/>
          </a:ln>
        </p:spPr>
        <p:txBody>
          <a:bodyPr>
            <a:spAutoFit/>
          </a:bodyPr>
          <a:lstStyle/>
          <a:p>
            <a:endParaRPr lang="es-ES"/>
          </a:p>
        </p:txBody>
      </p:sp>
      <p:pic>
        <p:nvPicPr>
          <p:cNvPr id="2" name="Imagen 1"/>
          <p:cNvPicPr>
            <a:picLocks noChangeAspect="1"/>
          </p:cNvPicPr>
          <p:nvPr/>
        </p:nvPicPr>
        <p:blipFill>
          <a:blip r:embed="rId8"/>
          <a:stretch>
            <a:fillRect/>
          </a:stretch>
        </p:blipFill>
        <p:spPr>
          <a:xfrm>
            <a:off x="4742537" y="4180209"/>
            <a:ext cx="4087138" cy="2309491"/>
          </a:xfrm>
          <a:prstGeom prst="rect">
            <a:avLst/>
          </a:prstGeom>
          <a:solidFill>
            <a:schemeClr val="accent2">
              <a:lumMod val="10000"/>
              <a:lumOff val="90000"/>
            </a:schemeClr>
          </a:solidFill>
          <a:ln w="76200">
            <a:solidFill>
              <a:schemeClr val="bg1">
                <a:lumMod val="40000"/>
                <a:lumOff val="60000"/>
              </a:schemeClr>
            </a:solidFill>
          </a:ln>
        </p:spPr>
      </p:pic>
      <p:pic>
        <p:nvPicPr>
          <p:cNvPr id="3" name="Imagen 2"/>
          <p:cNvPicPr>
            <a:picLocks noChangeAspect="1"/>
          </p:cNvPicPr>
          <p:nvPr/>
        </p:nvPicPr>
        <p:blipFill>
          <a:blip r:embed="rId9"/>
          <a:stretch>
            <a:fillRect/>
          </a:stretch>
        </p:blipFill>
        <p:spPr>
          <a:xfrm>
            <a:off x="272244" y="4180208"/>
            <a:ext cx="4071156" cy="2309491"/>
          </a:xfrm>
          <a:prstGeom prst="rect">
            <a:avLst/>
          </a:prstGeom>
          <a:solidFill>
            <a:schemeClr val="bg1">
              <a:lumMod val="40000"/>
              <a:lumOff val="60000"/>
            </a:schemeClr>
          </a:solidFill>
          <a:ln w="76200">
            <a:solidFill>
              <a:schemeClr val="bg1">
                <a:lumMod val="40000"/>
                <a:lumOff val="6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1000" fill="hold"/>
                                        <p:tgtEl>
                                          <p:spTgt spid="1029"/>
                                        </p:tgtEl>
                                        <p:attrNameLst>
                                          <p:attrName>ppt_w</p:attrName>
                                        </p:attrNameLst>
                                      </p:cBhvr>
                                      <p:tavLst>
                                        <p:tav tm="0">
                                          <p:val>
                                            <p:fltVal val="0"/>
                                          </p:val>
                                        </p:tav>
                                        <p:tav tm="100000">
                                          <p:val>
                                            <p:strVal val="#ppt_w"/>
                                          </p:val>
                                        </p:tav>
                                      </p:tavLst>
                                    </p:anim>
                                    <p:anim calcmode="lin" valueType="num">
                                      <p:cBhvr>
                                        <p:cTn id="8" dur="1000" fill="hold"/>
                                        <p:tgtEl>
                                          <p:spTgt spid="1029"/>
                                        </p:tgtEl>
                                        <p:attrNameLst>
                                          <p:attrName>ppt_h</p:attrName>
                                        </p:attrNameLst>
                                      </p:cBhvr>
                                      <p:tavLst>
                                        <p:tav tm="0">
                                          <p:val>
                                            <p:fltVal val="0"/>
                                          </p:val>
                                        </p:tav>
                                        <p:tav tm="100000">
                                          <p:val>
                                            <p:strVal val="#ppt_h"/>
                                          </p:val>
                                        </p:tav>
                                      </p:tavLst>
                                    </p:anim>
                                    <p:anim calcmode="lin" valueType="num">
                                      <p:cBhvr>
                                        <p:cTn id="9" dur="1000" fill="hold"/>
                                        <p:tgtEl>
                                          <p:spTgt spid="1029"/>
                                        </p:tgtEl>
                                        <p:attrNameLst>
                                          <p:attrName>style.rotation</p:attrName>
                                        </p:attrNameLst>
                                      </p:cBhvr>
                                      <p:tavLst>
                                        <p:tav tm="0">
                                          <p:val>
                                            <p:fltVal val="90"/>
                                          </p:val>
                                        </p:tav>
                                        <p:tav tm="100000">
                                          <p:val>
                                            <p:fltVal val="0"/>
                                          </p:val>
                                        </p:tav>
                                      </p:tavLst>
                                    </p:anim>
                                    <p:animEffect transition="in" filter="fade">
                                      <p:cBhvr>
                                        <p:cTn id="10" dur="10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par>
                                <p:cTn id="27" presetID="3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2051720" y="228976"/>
            <a:ext cx="5105400" cy="1125415"/>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Trenzado</a:t>
            </a:r>
          </a:p>
        </p:txBody>
      </p:sp>
      <p:sp>
        <p:nvSpPr>
          <p:cNvPr id="1031"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314373" name="Picture 5"/>
          <p:cNvPicPr>
            <a:picLocks noChangeAspect="1" noChangeArrowheads="1"/>
          </p:cNvPicPr>
          <p:nvPr/>
        </p:nvPicPr>
        <p:blipFill>
          <a:blip r:embed="rId3" cstate="print"/>
          <a:srcRect/>
          <a:stretch>
            <a:fillRect/>
          </a:stretch>
        </p:blipFill>
        <p:spPr bwMode="auto">
          <a:xfrm>
            <a:off x="2032740" y="1823737"/>
            <a:ext cx="4306336" cy="1997039"/>
          </a:xfrm>
          <a:prstGeom prst="rect">
            <a:avLst/>
          </a:prstGeom>
          <a:solidFill>
            <a:schemeClr val="bg1"/>
          </a:solidFill>
          <a:ln w="76200">
            <a:solidFill>
              <a:schemeClr val="bg1">
                <a:lumMod val="40000"/>
                <a:lumOff val="60000"/>
              </a:schemeClr>
            </a:solidFill>
            <a:miter lim="800000"/>
            <a:headEnd/>
            <a:tailEnd/>
          </a:ln>
        </p:spPr>
      </p:pic>
      <p:pic>
        <p:nvPicPr>
          <p:cNvPr id="314374" name="Picture 6"/>
          <p:cNvPicPr>
            <a:picLocks noChangeAspect="1" noChangeArrowheads="1"/>
          </p:cNvPicPr>
          <p:nvPr/>
        </p:nvPicPr>
        <p:blipFill>
          <a:blip r:embed="rId4" cstate="print"/>
          <a:srcRect/>
          <a:stretch>
            <a:fillRect/>
          </a:stretch>
        </p:blipFill>
        <p:spPr bwMode="auto">
          <a:xfrm>
            <a:off x="2051720" y="4111961"/>
            <a:ext cx="4287356" cy="2392881"/>
          </a:xfrm>
          <a:prstGeom prst="rect">
            <a:avLst/>
          </a:prstGeom>
          <a:solidFill>
            <a:schemeClr val="bg1"/>
          </a:solidFill>
          <a:ln w="76200">
            <a:solidFill>
              <a:schemeClr val="bg1">
                <a:lumMod val="40000"/>
                <a:lumOff val="60000"/>
              </a:schemeClr>
            </a:solidFill>
            <a:miter lim="800000"/>
            <a:headEnd/>
            <a:tailEnd/>
          </a:ln>
        </p:spPr>
      </p:pic>
      <p:sp>
        <p:nvSpPr>
          <p:cNvPr id="11" name="Rectangle 2"/>
          <p:cNvSpPr txBox="1">
            <a:spLocks noChangeArrowheads="1"/>
          </p:cNvSpPr>
          <p:nvPr/>
        </p:nvSpPr>
        <p:spPr bwMode="auto">
          <a:xfrm>
            <a:off x="166447" y="2194254"/>
            <a:ext cx="1512167"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STP</a:t>
            </a:r>
          </a:p>
        </p:txBody>
      </p:sp>
      <p:sp>
        <p:nvSpPr>
          <p:cNvPr id="12" name="Rectangle 2"/>
          <p:cNvSpPr txBox="1">
            <a:spLocks noChangeArrowheads="1"/>
          </p:cNvSpPr>
          <p:nvPr/>
        </p:nvSpPr>
        <p:spPr bwMode="auto">
          <a:xfrm>
            <a:off x="256674" y="4745693"/>
            <a:ext cx="1435006"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defPPr>
              <a:defRPr lang="es-ES_tradnl"/>
            </a:defPPr>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UTP</a:t>
            </a:r>
          </a:p>
        </p:txBody>
      </p:sp>
      <p:pic>
        <p:nvPicPr>
          <p:cNvPr id="2" name="Imagen 1"/>
          <p:cNvPicPr>
            <a:picLocks noChangeAspect="1"/>
          </p:cNvPicPr>
          <p:nvPr/>
        </p:nvPicPr>
        <p:blipFill>
          <a:blip r:embed="rId5"/>
          <a:stretch>
            <a:fillRect/>
          </a:stretch>
        </p:blipFill>
        <p:spPr>
          <a:xfrm>
            <a:off x="6599542" y="1820961"/>
            <a:ext cx="2341312" cy="2127628"/>
          </a:xfrm>
          <a:prstGeom prst="rect">
            <a:avLst/>
          </a:prstGeom>
          <a:ln w="76200">
            <a:solidFill>
              <a:schemeClr val="bg1">
                <a:lumMod val="40000"/>
                <a:lumOff val="60000"/>
              </a:schemeClr>
            </a:solidFill>
          </a:ln>
        </p:spPr>
      </p:pic>
      <p:pic>
        <p:nvPicPr>
          <p:cNvPr id="3" name="Imagen 2"/>
          <p:cNvPicPr>
            <a:picLocks noChangeAspect="1"/>
          </p:cNvPicPr>
          <p:nvPr/>
        </p:nvPicPr>
        <p:blipFill>
          <a:blip r:embed="rId6"/>
          <a:stretch>
            <a:fillRect/>
          </a:stretch>
        </p:blipFill>
        <p:spPr>
          <a:xfrm>
            <a:off x="6599542" y="4111960"/>
            <a:ext cx="2330946" cy="2392881"/>
          </a:xfrm>
          <a:prstGeom prst="rect">
            <a:avLst/>
          </a:prstGeom>
          <a:ln w="76200">
            <a:solidFill>
              <a:schemeClr val="bg1">
                <a:lumMod val="40000"/>
                <a:lumOff val="60000"/>
              </a:schemeClr>
            </a:solidFill>
          </a:ln>
        </p:spPr>
      </p:pic>
    </p:spTree>
    <p:extLst>
      <p:ext uri="{BB962C8B-B14F-4D97-AF65-F5344CB8AC3E}">
        <p14:creationId xmlns:p14="http://schemas.microsoft.com/office/powerpoint/2010/main" val="39081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animEffect transition="in" filter="fade">
                                      <p:cBhvr>
                                        <p:cTn id="9" dur="500"/>
                                        <p:tgtEl>
                                          <p:spTgt spid="1029"/>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14373"/>
                                        </p:tgtEl>
                                        <p:attrNameLst>
                                          <p:attrName>style.visibility</p:attrName>
                                        </p:attrNameLst>
                                      </p:cBhvr>
                                      <p:to>
                                        <p:strVal val="visible"/>
                                      </p:to>
                                    </p:set>
                                    <p:anim calcmode="lin" valueType="num">
                                      <p:cBhvr>
                                        <p:cTn id="14" dur="1000" fill="hold"/>
                                        <p:tgtEl>
                                          <p:spTgt spid="314373"/>
                                        </p:tgtEl>
                                        <p:attrNameLst>
                                          <p:attrName>ppt_w</p:attrName>
                                        </p:attrNameLst>
                                      </p:cBhvr>
                                      <p:tavLst>
                                        <p:tav tm="0">
                                          <p:val>
                                            <p:fltVal val="0"/>
                                          </p:val>
                                        </p:tav>
                                        <p:tav tm="100000">
                                          <p:val>
                                            <p:strVal val="#ppt_w"/>
                                          </p:val>
                                        </p:tav>
                                      </p:tavLst>
                                    </p:anim>
                                    <p:anim calcmode="lin" valueType="num">
                                      <p:cBhvr>
                                        <p:cTn id="15" dur="1000" fill="hold"/>
                                        <p:tgtEl>
                                          <p:spTgt spid="314373"/>
                                        </p:tgtEl>
                                        <p:attrNameLst>
                                          <p:attrName>ppt_h</p:attrName>
                                        </p:attrNameLst>
                                      </p:cBhvr>
                                      <p:tavLst>
                                        <p:tav tm="0">
                                          <p:val>
                                            <p:fltVal val="0"/>
                                          </p:val>
                                        </p:tav>
                                        <p:tav tm="100000">
                                          <p:val>
                                            <p:strVal val="#ppt_h"/>
                                          </p:val>
                                        </p:tav>
                                      </p:tavLst>
                                    </p:anim>
                                    <p:anim calcmode="lin" valueType="num">
                                      <p:cBhvr>
                                        <p:cTn id="16" dur="1000" fill="hold"/>
                                        <p:tgtEl>
                                          <p:spTgt spid="314373"/>
                                        </p:tgtEl>
                                        <p:attrNameLst>
                                          <p:attrName>style.rotation</p:attrName>
                                        </p:attrNameLst>
                                      </p:cBhvr>
                                      <p:tavLst>
                                        <p:tav tm="0">
                                          <p:val>
                                            <p:fltVal val="90"/>
                                          </p:val>
                                        </p:tav>
                                        <p:tav tm="100000">
                                          <p:val>
                                            <p:fltVal val="0"/>
                                          </p:val>
                                        </p:tav>
                                      </p:tavLst>
                                    </p:anim>
                                    <p:animEffect transition="in" filter="fade">
                                      <p:cBhvr>
                                        <p:cTn id="17" dur="1000"/>
                                        <p:tgtEl>
                                          <p:spTgt spid="31437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31"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fltVal val="0"/>
                                          </p:val>
                                        </p:tav>
                                        <p:tav tm="100000">
                                          <p:val>
                                            <p:strVal val="#ppt_w"/>
                                          </p:val>
                                        </p:tav>
                                      </p:tavLst>
                                    </p:anim>
                                    <p:anim calcmode="lin" valueType="num">
                                      <p:cBhvr>
                                        <p:cTn id="27" dur="1000" fill="hold"/>
                                        <p:tgtEl>
                                          <p:spTgt spid="2"/>
                                        </p:tgtEl>
                                        <p:attrNameLst>
                                          <p:attrName>ppt_h</p:attrName>
                                        </p:attrNameLst>
                                      </p:cBhvr>
                                      <p:tavLst>
                                        <p:tav tm="0">
                                          <p:val>
                                            <p:fltVal val="0"/>
                                          </p:val>
                                        </p:tav>
                                        <p:tav tm="100000">
                                          <p:val>
                                            <p:strVal val="#ppt_h"/>
                                          </p:val>
                                        </p:tav>
                                      </p:tavLst>
                                    </p:anim>
                                    <p:anim calcmode="lin" valueType="num">
                                      <p:cBhvr>
                                        <p:cTn id="28" dur="1000" fill="hold"/>
                                        <p:tgtEl>
                                          <p:spTgt spid="2"/>
                                        </p:tgtEl>
                                        <p:attrNameLst>
                                          <p:attrName>style.rotation</p:attrName>
                                        </p:attrNameLst>
                                      </p:cBhvr>
                                      <p:tavLst>
                                        <p:tav tm="0">
                                          <p:val>
                                            <p:fltVal val="90"/>
                                          </p:val>
                                        </p:tav>
                                        <p:tav tm="100000">
                                          <p:val>
                                            <p:fltVal val="0"/>
                                          </p:val>
                                        </p:tav>
                                      </p:tavLst>
                                    </p:anim>
                                    <p:animEffect transition="in" filter="fade">
                                      <p:cBhvr>
                                        <p:cTn id="29" dur="1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par>
                                <p:cTn id="38" presetID="31" presetClass="entr" presetSubtype="0" fill="hold" nodeType="withEffect">
                                  <p:stCondLst>
                                    <p:cond delay="0"/>
                                  </p:stCondLst>
                                  <p:childTnLst>
                                    <p:set>
                                      <p:cBhvr>
                                        <p:cTn id="39" dur="1" fill="hold">
                                          <p:stCondLst>
                                            <p:cond delay="0"/>
                                          </p:stCondLst>
                                        </p:cTn>
                                        <p:tgtEl>
                                          <p:spTgt spid="314374"/>
                                        </p:tgtEl>
                                        <p:attrNameLst>
                                          <p:attrName>style.visibility</p:attrName>
                                        </p:attrNameLst>
                                      </p:cBhvr>
                                      <p:to>
                                        <p:strVal val="visible"/>
                                      </p:to>
                                    </p:set>
                                    <p:anim calcmode="lin" valueType="num">
                                      <p:cBhvr>
                                        <p:cTn id="40" dur="1000" fill="hold"/>
                                        <p:tgtEl>
                                          <p:spTgt spid="314374"/>
                                        </p:tgtEl>
                                        <p:attrNameLst>
                                          <p:attrName>ppt_w</p:attrName>
                                        </p:attrNameLst>
                                      </p:cBhvr>
                                      <p:tavLst>
                                        <p:tav tm="0">
                                          <p:val>
                                            <p:fltVal val="0"/>
                                          </p:val>
                                        </p:tav>
                                        <p:tav tm="100000">
                                          <p:val>
                                            <p:strVal val="#ppt_w"/>
                                          </p:val>
                                        </p:tav>
                                      </p:tavLst>
                                    </p:anim>
                                    <p:anim calcmode="lin" valueType="num">
                                      <p:cBhvr>
                                        <p:cTn id="41" dur="1000" fill="hold"/>
                                        <p:tgtEl>
                                          <p:spTgt spid="314374"/>
                                        </p:tgtEl>
                                        <p:attrNameLst>
                                          <p:attrName>ppt_h</p:attrName>
                                        </p:attrNameLst>
                                      </p:cBhvr>
                                      <p:tavLst>
                                        <p:tav tm="0">
                                          <p:val>
                                            <p:fltVal val="0"/>
                                          </p:val>
                                        </p:tav>
                                        <p:tav tm="100000">
                                          <p:val>
                                            <p:strVal val="#ppt_h"/>
                                          </p:val>
                                        </p:tav>
                                      </p:tavLst>
                                    </p:anim>
                                    <p:anim calcmode="lin" valueType="num">
                                      <p:cBhvr>
                                        <p:cTn id="42" dur="1000" fill="hold"/>
                                        <p:tgtEl>
                                          <p:spTgt spid="314374"/>
                                        </p:tgtEl>
                                        <p:attrNameLst>
                                          <p:attrName>style.rotation</p:attrName>
                                        </p:attrNameLst>
                                      </p:cBhvr>
                                      <p:tavLst>
                                        <p:tav tm="0">
                                          <p:val>
                                            <p:fltVal val="90"/>
                                          </p:val>
                                        </p:tav>
                                        <p:tav tm="100000">
                                          <p:val>
                                            <p:fltVal val="0"/>
                                          </p:val>
                                        </p:tav>
                                      </p:tavLst>
                                    </p:anim>
                                    <p:animEffect transition="in" filter="fade">
                                      <p:cBhvr>
                                        <p:cTn id="43" dur="1000"/>
                                        <p:tgtEl>
                                          <p:spTgt spid="314374"/>
                                        </p:tgtEl>
                                      </p:cBhvr>
                                    </p:animEffect>
                                  </p:childTnLst>
                                </p:cTn>
                              </p:par>
                              <p:par>
                                <p:cTn id="44" presetID="3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1000" fill="hold"/>
                                        <p:tgtEl>
                                          <p:spTgt spid="3"/>
                                        </p:tgtEl>
                                        <p:attrNameLst>
                                          <p:attrName>ppt_w</p:attrName>
                                        </p:attrNameLst>
                                      </p:cBhvr>
                                      <p:tavLst>
                                        <p:tav tm="0">
                                          <p:val>
                                            <p:fltVal val="0"/>
                                          </p:val>
                                        </p:tav>
                                        <p:tav tm="100000">
                                          <p:val>
                                            <p:strVal val="#ppt_w"/>
                                          </p:val>
                                        </p:tav>
                                      </p:tavLst>
                                    </p:anim>
                                    <p:anim calcmode="lin" valueType="num">
                                      <p:cBhvr>
                                        <p:cTn id="47" dur="1000" fill="hold"/>
                                        <p:tgtEl>
                                          <p:spTgt spid="3"/>
                                        </p:tgtEl>
                                        <p:attrNameLst>
                                          <p:attrName>ppt_h</p:attrName>
                                        </p:attrNameLst>
                                      </p:cBhvr>
                                      <p:tavLst>
                                        <p:tav tm="0">
                                          <p:val>
                                            <p:fltVal val="0"/>
                                          </p:val>
                                        </p:tav>
                                        <p:tav tm="100000">
                                          <p:val>
                                            <p:strVal val="#ppt_h"/>
                                          </p:val>
                                        </p:tav>
                                      </p:tavLst>
                                    </p:anim>
                                    <p:anim calcmode="lin" valueType="num">
                                      <p:cBhvr>
                                        <p:cTn id="48" dur="1000" fill="hold"/>
                                        <p:tgtEl>
                                          <p:spTgt spid="3"/>
                                        </p:tgtEl>
                                        <p:attrNameLst>
                                          <p:attrName>style.rotation</p:attrName>
                                        </p:attrNameLst>
                                      </p:cBhvr>
                                      <p:tavLst>
                                        <p:tav tm="0">
                                          <p:val>
                                            <p:fltVal val="90"/>
                                          </p:val>
                                        </p:tav>
                                        <p:tav tm="100000">
                                          <p:val>
                                            <p:fltVal val="0"/>
                                          </p:val>
                                        </p:tav>
                                      </p:tavLst>
                                    </p:anim>
                                    <p:animEffect transition="in" filter="fade">
                                      <p:cBhvr>
                                        <p:cTn id="4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2209800" y="228600"/>
            <a:ext cx="5105400" cy="12192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Cord</a:t>
            </a:r>
            <a:endParaRPr lang="es-ES_tradnl" i="1" dirty="0">
              <a:solidFill>
                <a:schemeClr val="accent2">
                  <a:lumMod val="75000"/>
                  <a:lumOff val="25000"/>
                </a:schemeClr>
              </a:solidFill>
              <a:effectLst>
                <a:outerShdw blurRad="38100" dist="38100" dir="2700000" algn="tl">
                  <a:srgbClr val="000000"/>
                </a:outerShdw>
              </a:effectLst>
              <a:latin typeface="Tahoma" pitchFamily="34" charset="0"/>
            </a:endParaRPr>
          </a:p>
        </p:txBody>
      </p:sp>
      <p:graphicFrame>
        <p:nvGraphicFramePr>
          <p:cNvPr id="197637" name="Object 1026"/>
          <p:cNvGraphicFramePr>
            <a:graphicFrameLocks noChangeAspect="1"/>
          </p:cNvGraphicFramePr>
          <p:nvPr>
            <p:extLst>
              <p:ext uri="{D42A27DB-BD31-4B8C-83A1-F6EECF244321}">
                <p14:modId xmlns:p14="http://schemas.microsoft.com/office/powerpoint/2010/main" val="757751583"/>
              </p:ext>
            </p:extLst>
          </p:nvPr>
        </p:nvGraphicFramePr>
        <p:xfrm>
          <a:off x="6845300" y="4229100"/>
          <a:ext cx="2093913" cy="2286000"/>
        </p:xfrm>
        <a:graphic>
          <a:graphicData uri="http://schemas.openxmlformats.org/presentationml/2006/ole">
            <mc:AlternateContent xmlns:mc="http://schemas.openxmlformats.org/markup-compatibility/2006">
              <mc:Choice xmlns:v="urn:schemas-microsoft-com:vml" Requires="v">
                <p:oleObj name="Imagen de mapa de bits" r:id="rId3" imgW="2295238" imgH="1286055" progId="Paint.Picture">
                  <p:embed/>
                </p:oleObj>
              </mc:Choice>
              <mc:Fallback>
                <p:oleObj name="Imagen de mapa de bits" r:id="rId3" imgW="2295238" imgH="1286055" progId="Paint.Picture">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300" y="4229100"/>
                        <a:ext cx="2093913" cy="22860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97638" name="Picture 7"/>
          <p:cNvPicPr>
            <a:picLocks noChangeAspect="1" noChangeArrowheads="1"/>
          </p:cNvPicPr>
          <p:nvPr/>
        </p:nvPicPr>
        <p:blipFill>
          <a:blip r:embed="rId5" cstate="print"/>
          <a:srcRect/>
          <a:stretch>
            <a:fillRect/>
          </a:stretch>
        </p:blipFill>
        <p:spPr bwMode="auto">
          <a:xfrm>
            <a:off x="6862762" y="1844675"/>
            <a:ext cx="2124075" cy="1987550"/>
          </a:xfrm>
          <a:prstGeom prst="rect">
            <a:avLst/>
          </a:prstGeom>
          <a:noFill/>
          <a:ln w="76200" algn="ctr">
            <a:solidFill>
              <a:schemeClr val="bg1">
                <a:lumMod val="40000"/>
                <a:lumOff val="60000"/>
              </a:schemeClr>
            </a:solidFill>
            <a:miter lim="800000"/>
            <a:headEnd/>
            <a:tailEnd/>
          </a:ln>
          <a:effectLst/>
        </p:spPr>
      </p:pic>
      <p:sp>
        <p:nvSpPr>
          <p:cNvPr id="197639" name="Rectangle 9"/>
          <p:cNvSpPr>
            <a:spLocks noChangeArrowheads="1"/>
          </p:cNvSpPr>
          <p:nvPr/>
        </p:nvSpPr>
        <p:spPr bwMode="auto">
          <a:xfrm>
            <a:off x="2241550" y="2317750"/>
            <a:ext cx="9144000" cy="0"/>
          </a:xfrm>
          <a:prstGeom prst="rect">
            <a:avLst/>
          </a:prstGeom>
          <a:noFill/>
          <a:ln w="9525">
            <a:noFill/>
            <a:miter lim="800000"/>
            <a:headEnd/>
            <a:tailEnd/>
          </a:ln>
        </p:spPr>
        <p:txBody>
          <a:bodyPr>
            <a:spAutoFit/>
          </a:bodyPr>
          <a:lstStyle/>
          <a:p>
            <a:endParaRPr lang="es-ES"/>
          </a:p>
        </p:txBody>
      </p:sp>
      <p:pic>
        <p:nvPicPr>
          <p:cNvPr id="197641" name="Picture 9" descr="DSC00464"/>
          <p:cNvPicPr>
            <a:picLocks noChangeAspect="1" noChangeArrowheads="1"/>
          </p:cNvPicPr>
          <p:nvPr/>
        </p:nvPicPr>
        <p:blipFill>
          <a:blip r:embed="rId6" cstate="print"/>
          <a:srcRect t="7942"/>
          <a:stretch>
            <a:fillRect/>
          </a:stretch>
        </p:blipFill>
        <p:spPr bwMode="auto">
          <a:xfrm>
            <a:off x="250825" y="1844675"/>
            <a:ext cx="6337300" cy="4664075"/>
          </a:xfrm>
          <a:prstGeom prst="rect">
            <a:avLst/>
          </a:prstGeom>
          <a:noFill/>
          <a:ln w="76200" algn="ctr">
            <a:solidFill>
              <a:schemeClr val="bg1">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1000"/>
                                        <p:tgtEl>
                                          <p:spTgt spid="197634"/>
                                        </p:tgtEl>
                                      </p:cBhvr>
                                    </p:animEffect>
                                    <p:anim calcmode="lin" valueType="num">
                                      <p:cBhvr>
                                        <p:cTn id="8" dur="1000" fill="hold"/>
                                        <p:tgtEl>
                                          <p:spTgt spid="197634"/>
                                        </p:tgtEl>
                                        <p:attrNameLst>
                                          <p:attrName>ppt_x</p:attrName>
                                        </p:attrNameLst>
                                      </p:cBhvr>
                                      <p:tavLst>
                                        <p:tav tm="0">
                                          <p:val>
                                            <p:strVal val="#ppt_x"/>
                                          </p:val>
                                        </p:tav>
                                        <p:tav tm="100000">
                                          <p:val>
                                            <p:strVal val="#ppt_x"/>
                                          </p:val>
                                        </p:tav>
                                      </p:tavLst>
                                    </p:anim>
                                    <p:anim calcmode="lin" valueType="num">
                                      <p:cBhvr>
                                        <p:cTn id="9" dur="1000" fill="hold"/>
                                        <p:tgtEl>
                                          <p:spTgt spid="1976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7641"/>
                                        </p:tgtEl>
                                        <p:attrNameLst>
                                          <p:attrName>style.visibility</p:attrName>
                                        </p:attrNameLst>
                                      </p:cBhvr>
                                      <p:to>
                                        <p:strVal val="visible"/>
                                      </p:to>
                                    </p:set>
                                    <p:anim calcmode="lin" valueType="num">
                                      <p:cBhvr>
                                        <p:cTn id="14" dur="1000" fill="hold"/>
                                        <p:tgtEl>
                                          <p:spTgt spid="197641"/>
                                        </p:tgtEl>
                                        <p:attrNameLst>
                                          <p:attrName>ppt_w</p:attrName>
                                        </p:attrNameLst>
                                      </p:cBhvr>
                                      <p:tavLst>
                                        <p:tav tm="0">
                                          <p:val>
                                            <p:fltVal val="0"/>
                                          </p:val>
                                        </p:tav>
                                        <p:tav tm="100000">
                                          <p:val>
                                            <p:strVal val="#ppt_w"/>
                                          </p:val>
                                        </p:tav>
                                      </p:tavLst>
                                    </p:anim>
                                    <p:anim calcmode="lin" valueType="num">
                                      <p:cBhvr>
                                        <p:cTn id="15" dur="1000" fill="hold"/>
                                        <p:tgtEl>
                                          <p:spTgt spid="197641"/>
                                        </p:tgtEl>
                                        <p:attrNameLst>
                                          <p:attrName>ppt_h</p:attrName>
                                        </p:attrNameLst>
                                      </p:cBhvr>
                                      <p:tavLst>
                                        <p:tav tm="0">
                                          <p:val>
                                            <p:fltVal val="0"/>
                                          </p:val>
                                        </p:tav>
                                        <p:tav tm="100000">
                                          <p:val>
                                            <p:strVal val="#ppt_h"/>
                                          </p:val>
                                        </p:tav>
                                      </p:tavLst>
                                    </p:anim>
                                    <p:anim calcmode="lin" valueType="num">
                                      <p:cBhvr>
                                        <p:cTn id="16" dur="1000" fill="hold"/>
                                        <p:tgtEl>
                                          <p:spTgt spid="197641"/>
                                        </p:tgtEl>
                                        <p:attrNameLst>
                                          <p:attrName>style.rotation</p:attrName>
                                        </p:attrNameLst>
                                      </p:cBhvr>
                                      <p:tavLst>
                                        <p:tav tm="0">
                                          <p:val>
                                            <p:fltVal val="90"/>
                                          </p:val>
                                        </p:tav>
                                        <p:tav tm="100000">
                                          <p:val>
                                            <p:fltVal val="0"/>
                                          </p:val>
                                        </p:tav>
                                      </p:tavLst>
                                    </p:anim>
                                    <p:animEffect transition="in" filter="fade">
                                      <p:cBhvr>
                                        <p:cTn id="17" dur="1000"/>
                                        <p:tgtEl>
                                          <p:spTgt spid="197641"/>
                                        </p:tgtEl>
                                      </p:cBhvr>
                                    </p:animEffect>
                                  </p:childTnLst>
                                </p:cTn>
                              </p:par>
                              <p:par>
                                <p:cTn id="18" presetID="31" presetClass="entr" presetSubtype="0" fill="hold" nodeType="withEffect">
                                  <p:stCondLst>
                                    <p:cond delay="0"/>
                                  </p:stCondLst>
                                  <p:childTnLst>
                                    <p:set>
                                      <p:cBhvr>
                                        <p:cTn id="19" dur="1" fill="hold">
                                          <p:stCondLst>
                                            <p:cond delay="0"/>
                                          </p:stCondLst>
                                        </p:cTn>
                                        <p:tgtEl>
                                          <p:spTgt spid="197638"/>
                                        </p:tgtEl>
                                        <p:attrNameLst>
                                          <p:attrName>style.visibility</p:attrName>
                                        </p:attrNameLst>
                                      </p:cBhvr>
                                      <p:to>
                                        <p:strVal val="visible"/>
                                      </p:to>
                                    </p:set>
                                    <p:anim calcmode="lin" valueType="num">
                                      <p:cBhvr>
                                        <p:cTn id="20" dur="1000" fill="hold"/>
                                        <p:tgtEl>
                                          <p:spTgt spid="197638"/>
                                        </p:tgtEl>
                                        <p:attrNameLst>
                                          <p:attrName>ppt_w</p:attrName>
                                        </p:attrNameLst>
                                      </p:cBhvr>
                                      <p:tavLst>
                                        <p:tav tm="0">
                                          <p:val>
                                            <p:fltVal val="0"/>
                                          </p:val>
                                        </p:tav>
                                        <p:tav tm="100000">
                                          <p:val>
                                            <p:strVal val="#ppt_w"/>
                                          </p:val>
                                        </p:tav>
                                      </p:tavLst>
                                    </p:anim>
                                    <p:anim calcmode="lin" valueType="num">
                                      <p:cBhvr>
                                        <p:cTn id="21" dur="1000" fill="hold"/>
                                        <p:tgtEl>
                                          <p:spTgt spid="197638"/>
                                        </p:tgtEl>
                                        <p:attrNameLst>
                                          <p:attrName>ppt_h</p:attrName>
                                        </p:attrNameLst>
                                      </p:cBhvr>
                                      <p:tavLst>
                                        <p:tav tm="0">
                                          <p:val>
                                            <p:fltVal val="0"/>
                                          </p:val>
                                        </p:tav>
                                        <p:tav tm="100000">
                                          <p:val>
                                            <p:strVal val="#ppt_h"/>
                                          </p:val>
                                        </p:tav>
                                      </p:tavLst>
                                    </p:anim>
                                    <p:anim calcmode="lin" valueType="num">
                                      <p:cBhvr>
                                        <p:cTn id="22" dur="1000" fill="hold"/>
                                        <p:tgtEl>
                                          <p:spTgt spid="197638"/>
                                        </p:tgtEl>
                                        <p:attrNameLst>
                                          <p:attrName>style.rotation</p:attrName>
                                        </p:attrNameLst>
                                      </p:cBhvr>
                                      <p:tavLst>
                                        <p:tav tm="0">
                                          <p:val>
                                            <p:fltVal val="90"/>
                                          </p:val>
                                        </p:tav>
                                        <p:tav tm="100000">
                                          <p:val>
                                            <p:fltVal val="0"/>
                                          </p:val>
                                        </p:tav>
                                      </p:tavLst>
                                    </p:anim>
                                    <p:animEffect transition="in" filter="fade">
                                      <p:cBhvr>
                                        <p:cTn id="23" dur="1000"/>
                                        <p:tgtEl>
                                          <p:spTgt spid="197638"/>
                                        </p:tgtEl>
                                      </p:cBhvr>
                                    </p:animEffect>
                                  </p:childTnLst>
                                </p:cTn>
                              </p:par>
                              <p:par>
                                <p:cTn id="24" presetID="31" presetClass="entr" presetSubtype="0" fill="hold" nodeType="withEffect">
                                  <p:stCondLst>
                                    <p:cond delay="0"/>
                                  </p:stCondLst>
                                  <p:childTnLst>
                                    <p:set>
                                      <p:cBhvr>
                                        <p:cTn id="25" dur="1" fill="hold">
                                          <p:stCondLst>
                                            <p:cond delay="0"/>
                                          </p:stCondLst>
                                        </p:cTn>
                                        <p:tgtEl>
                                          <p:spTgt spid="197637"/>
                                        </p:tgtEl>
                                        <p:attrNameLst>
                                          <p:attrName>style.visibility</p:attrName>
                                        </p:attrNameLst>
                                      </p:cBhvr>
                                      <p:to>
                                        <p:strVal val="visible"/>
                                      </p:to>
                                    </p:set>
                                    <p:anim calcmode="lin" valueType="num">
                                      <p:cBhvr>
                                        <p:cTn id="26" dur="1000" fill="hold"/>
                                        <p:tgtEl>
                                          <p:spTgt spid="197637"/>
                                        </p:tgtEl>
                                        <p:attrNameLst>
                                          <p:attrName>ppt_w</p:attrName>
                                        </p:attrNameLst>
                                      </p:cBhvr>
                                      <p:tavLst>
                                        <p:tav tm="0">
                                          <p:val>
                                            <p:fltVal val="0"/>
                                          </p:val>
                                        </p:tav>
                                        <p:tav tm="100000">
                                          <p:val>
                                            <p:strVal val="#ppt_w"/>
                                          </p:val>
                                        </p:tav>
                                      </p:tavLst>
                                    </p:anim>
                                    <p:anim calcmode="lin" valueType="num">
                                      <p:cBhvr>
                                        <p:cTn id="27" dur="1000" fill="hold"/>
                                        <p:tgtEl>
                                          <p:spTgt spid="197637"/>
                                        </p:tgtEl>
                                        <p:attrNameLst>
                                          <p:attrName>ppt_h</p:attrName>
                                        </p:attrNameLst>
                                      </p:cBhvr>
                                      <p:tavLst>
                                        <p:tav tm="0">
                                          <p:val>
                                            <p:fltVal val="0"/>
                                          </p:val>
                                        </p:tav>
                                        <p:tav tm="100000">
                                          <p:val>
                                            <p:strVal val="#ppt_h"/>
                                          </p:val>
                                        </p:tav>
                                      </p:tavLst>
                                    </p:anim>
                                    <p:anim calcmode="lin" valueType="num">
                                      <p:cBhvr>
                                        <p:cTn id="28" dur="1000" fill="hold"/>
                                        <p:tgtEl>
                                          <p:spTgt spid="197637"/>
                                        </p:tgtEl>
                                        <p:attrNameLst>
                                          <p:attrName>style.rotation</p:attrName>
                                        </p:attrNameLst>
                                      </p:cBhvr>
                                      <p:tavLst>
                                        <p:tav tm="0">
                                          <p:val>
                                            <p:fltVal val="90"/>
                                          </p:val>
                                        </p:tav>
                                        <p:tav tm="100000">
                                          <p:val>
                                            <p:fltVal val="0"/>
                                          </p:val>
                                        </p:tav>
                                      </p:tavLst>
                                    </p:anim>
                                    <p:animEffect transition="in" filter="fade">
                                      <p:cBhvr>
                                        <p:cTn id="29" dur="10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3621</TotalTime>
  <Words>3180</Words>
  <Application>Microsoft Office PowerPoint</Application>
  <PresentationFormat>Carta (216 x 279 mm)</PresentationFormat>
  <Paragraphs>324</Paragraphs>
  <Slides>50</Slides>
  <Notes>46</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61" baseType="lpstr">
      <vt:lpstr>Arial</vt:lpstr>
      <vt:lpstr>Calibri</vt:lpstr>
      <vt:lpstr>Tahoma</vt:lpstr>
      <vt:lpstr>Times New Roman</vt:lpstr>
      <vt:lpstr>Verdana</vt:lpstr>
      <vt:lpstr>Verdana-Bold</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Cableado</vt:lpstr>
      <vt:lpstr>Medios Físicos de Transmisión</vt:lpstr>
      <vt:lpstr>Medios Físicos de Transmisión Terminología</vt:lpstr>
      <vt:lpstr> Trenzado/Coaxial </vt:lpstr>
      <vt:lpstr>Trenzado</vt:lpstr>
      <vt:lpstr>Patch Cord</vt:lpstr>
      <vt:lpstr>Fibra Óptica </vt:lpstr>
      <vt:lpstr>Fibra Óptica </vt:lpstr>
      <vt:lpstr>CANALES DE TRANSMISION VENTAJAS DE LAS FIBRAS OPTICAS</vt:lpstr>
      <vt:lpstr>Fibra Óptica Tipos </vt:lpstr>
      <vt:lpstr>Fibra Óptica Tipos </vt:lpstr>
      <vt:lpstr>Fibra Óptica Cables y Conectores </vt:lpstr>
      <vt:lpstr>Fibra Óptica Tipos y Usos</vt:lpstr>
      <vt:lpstr>Fibra Óptica Tipos y Usos</vt:lpstr>
      <vt:lpstr>Medios Físicos de Transmisión</vt:lpstr>
      <vt:lpstr>Radiocomunicaciones</vt:lpstr>
      <vt:lpstr>Propagación de Ondas de Radio</vt:lpstr>
      <vt:lpstr>Espectro de Radiofrecuencias</vt:lpstr>
      <vt:lpstr>Redes Inalámbricas  (según su medio de transmisión)</vt:lpstr>
      <vt:lpstr>Medios Físicos de Transmisión Microondas</vt:lpstr>
      <vt:lpstr>Medios Físicos de Transmisión Microondas</vt:lpstr>
      <vt:lpstr>Medios Físicos de Transmisión Microondas</vt:lpstr>
      <vt:lpstr>Medios Físicos de Transmisión Microondas</vt:lpstr>
      <vt:lpstr>Medios Físicos de Transmisión Microondas</vt:lpstr>
      <vt:lpstr>Presentación de PowerPoint</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Satélites</vt:lpstr>
      <vt:lpstr>Medios Físicos de Transmisión Satélites</vt:lpstr>
      <vt:lpstr>Satélites</vt:lpstr>
      <vt:lpstr>Medios Físicos de Transmisión Satélite Orbital</vt:lpstr>
      <vt:lpstr>Satélites</vt:lpstr>
      <vt:lpstr>Medios Físicos de Transmisión Satélite geoestacionario</vt:lpstr>
      <vt:lpstr>Medios Físicos de Transmisión Satélite geoestacionario</vt:lpstr>
      <vt:lpstr>Presentación de PowerPoint</vt:lpstr>
      <vt:lpstr>Presentación de PowerPoint</vt:lpstr>
      <vt:lpstr>Medios Físicos de Transmisión Satélite geoestacionario</vt:lpstr>
      <vt:lpstr>BANDAS DE FRECUENCIAS </vt:lpstr>
      <vt:lpstr>BANDAS Y FRECUENCIAS ASIGNADAS</vt:lpstr>
      <vt:lpstr>Medios Físicos de Transmisión Satélite geoestacionario</vt:lpstr>
      <vt:lpstr>Medios Físicos de Transmisión VSAT – Very Small Aperture Terminals</vt:lpstr>
      <vt:lpstr>Satélites  PERTUBACIONES DE LA SEÑAL</vt:lpstr>
      <vt:lpstr>Presentación de PowerPoint</vt:lpstr>
      <vt:lpstr>Presentación de PowerPoint</vt:lpstr>
    </vt:vector>
  </TitlesOfParts>
  <Company>MG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Tecbared/Introcom </dc:title>
  <dc:subject>Tecnologia Basica de Redes.</dc:subject>
  <dc:creator>MG Pablo Alejandro Lena</dc:creator>
  <dc:description>REDES DE COMPUTADORAS_x000d_
CLASIFICACIÓN, CONCEPTOS_x000d_
TOPOLOGIAS, VLAN , VPN _x000d_
INTERNET</dc:description>
  <cp:lastModifiedBy>Pablo Alejandro Lena</cp:lastModifiedBy>
  <cp:revision>409</cp:revision>
  <dcterms:created xsi:type="dcterms:W3CDTF">2000-05-04T00:32:53Z</dcterms:created>
  <dcterms:modified xsi:type="dcterms:W3CDTF">2023-03-26T18:29:17Z</dcterms:modified>
  <cp:category>Transparencias de Clase</cp:category>
</cp:coreProperties>
</file>